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458" r:id="rId2"/>
    <p:sldId id="459" r:id="rId3"/>
    <p:sldId id="570" r:id="rId4"/>
    <p:sldId id="593" r:id="rId5"/>
    <p:sldId id="568" r:id="rId6"/>
    <p:sldId id="577" r:id="rId7"/>
    <p:sldId id="594" r:id="rId8"/>
    <p:sldId id="549" r:id="rId9"/>
    <p:sldId id="550" r:id="rId10"/>
    <p:sldId id="567" r:id="rId11"/>
    <p:sldId id="576" r:id="rId12"/>
    <p:sldId id="562" r:id="rId13"/>
    <p:sldId id="555" r:id="rId14"/>
    <p:sldId id="586" r:id="rId15"/>
    <p:sldId id="587" r:id="rId16"/>
    <p:sldId id="595" r:id="rId17"/>
    <p:sldId id="588" r:id="rId18"/>
    <p:sldId id="554" r:id="rId19"/>
    <p:sldId id="585" r:id="rId20"/>
    <p:sldId id="596" r:id="rId21"/>
    <p:sldId id="565" r:id="rId22"/>
    <p:sldId id="597" r:id="rId23"/>
    <p:sldId id="583" r:id="rId24"/>
    <p:sldId id="566" r:id="rId25"/>
    <p:sldId id="561" r:id="rId26"/>
    <p:sldId id="589" r:id="rId27"/>
    <p:sldId id="592" r:id="rId28"/>
    <p:sldId id="500" r:id="rId29"/>
    <p:sldId id="486" r:id="rId30"/>
    <p:sldId id="516" r:id="rId31"/>
    <p:sldId id="590" r:id="rId32"/>
    <p:sldId id="532" r:id="rId33"/>
    <p:sldId id="534" r:id="rId34"/>
    <p:sldId id="581" r:id="rId35"/>
    <p:sldId id="582" r:id="rId36"/>
    <p:sldId id="598" r:id="rId37"/>
    <p:sldId id="544" r:id="rId38"/>
    <p:sldId id="545" r:id="rId39"/>
    <p:sldId id="599" r:id="rId40"/>
    <p:sldId id="53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59FE"/>
    <a:srgbClr val="6E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9"/>
    <p:restoredTop sz="85290"/>
  </p:normalViewPr>
  <p:slideViewPr>
    <p:cSldViewPr snapToGrid="0" snapToObjects="1">
      <p:cViewPr>
        <p:scale>
          <a:sx n="105" d="100"/>
          <a:sy n="105" d="100"/>
        </p:scale>
        <p:origin x="960" y="2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8EBFC-05B6-9C46-BD16-F9F33479004A}" type="datetimeFigureOut">
              <a:rPr lang="en-US" smtClean="0"/>
              <a:t>6/21/17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589FC-1846-0249-85C6-65894CFD5F09}" type="slidenum">
              <a:rPr lang="en-US" smtClean="0"/>
              <a:t>‹#›</a:t>
            </a:fld>
            <a:endParaRPr lang="en-US"/>
          </a:p>
        </p:txBody>
      </p:sp>
    </p:spTree>
    <p:extLst>
      <p:ext uri="{BB962C8B-B14F-4D97-AF65-F5344CB8AC3E}">
        <p14:creationId xmlns:p14="http://schemas.microsoft.com/office/powerpoint/2010/main" val="1425111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Alright</a:t>
            </a:r>
            <a:r>
              <a:rPr lang="en-US" baseline="0" dirty="0" smtClean="0"/>
              <a:t> I’m going to go ahead and get started.</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a:t>
            </a:fld>
            <a:endParaRPr lang="en-US"/>
          </a:p>
        </p:txBody>
      </p:sp>
    </p:spTree>
    <p:extLst>
      <p:ext uri="{BB962C8B-B14F-4D97-AF65-F5344CB8AC3E}">
        <p14:creationId xmlns:p14="http://schemas.microsoft.com/office/powerpoint/2010/main" val="199773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people are actually using {N} in a pretty big way.</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11</a:t>
            </a:fld>
            <a:endParaRPr lang="en-US"/>
          </a:p>
        </p:txBody>
      </p:sp>
    </p:spTree>
    <p:extLst>
      <p:ext uri="{BB962C8B-B14F-4D97-AF65-F5344CB8AC3E}">
        <p14:creationId xmlns:p14="http://schemas.microsoft.com/office/powerpoint/2010/main" val="61684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12</a:t>
            </a:fld>
            <a:endParaRPr lang="en-US"/>
          </a:p>
        </p:txBody>
      </p:sp>
    </p:spTree>
    <p:extLst>
      <p:ext uri="{BB962C8B-B14F-4D97-AF65-F5344CB8AC3E}">
        <p14:creationId xmlns:p14="http://schemas.microsoft.com/office/powerpoint/2010/main" val="656672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 do want to briefly</a:t>
            </a:r>
            <a:r>
              <a:rPr lang="en-US" baseline="0" dirty="0" smtClean="0"/>
              <a:t> answer a few questions, both because they come up a lot, and also because I’ll refer back to these answers when I demo {N} here in a minute.</a:t>
            </a:r>
          </a:p>
        </p:txBody>
      </p:sp>
      <p:sp>
        <p:nvSpPr>
          <p:cNvPr id="4" name="Slide Number Placeholder 3"/>
          <p:cNvSpPr>
            <a:spLocks noGrp="1"/>
          </p:cNvSpPr>
          <p:nvPr>
            <p:ph type="sldNum" sz="quarter" idx="10"/>
          </p:nvPr>
        </p:nvSpPr>
        <p:spPr/>
        <p:txBody>
          <a:bodyPr/>
          <a:lstStyle/>
          <a:p>
            <a:fld id="{894589FC-1846-0249-85C6-65894CFD5F09}" type="slidenum">
              <a:rPr lang="en-US" smtClean="0"/>
              <a:t>14</a:t>
            </a:fld>
            <a:endParaRPr lang="en-US"/>
          </a:p>
        </p:txBody>
      </p:sp>
    </p:spTree>
    <p:extLst>
      <p:ext uri="{BB962C8B-B14F-4D97-AF65-F5344CB8AC3E}">
        <p14:creationId xmlns:p14="http://schemas.microsoft.com/office/powerpoint/2010/main" val="1839152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think it’s important to have</a:t>
            </a:r>
            <a:r>
              <a:rPr lang="en-US" baseline="0" dirty="0" smtClean="0"/>
              <a:t> a good answer to this, because</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15</a:t>
            </a:fld>
            <a:endParaRPr lang="en-US"/>
          </a:p>
        </p:txBody>
      </p:sp>
    </p:spTree>
    <p:extLst>
      <p:ext uri="{BB962C8B-B14F-4D97-AF65-F5344CB8AC3E}">
        <p14:creationId xmlns:p14="http://schemas.microsoft.com/office/powerpoint/2010/main" val="2041342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Native apps are</a:t>
            </a:r>
            <a:r>
              <a:rPr lang="en-US" baseline="0" dirty="0" smtClean="0"/>
              <a:t> not easy. I don’t care if you’re using </a:t>
            </a:r>
            <a:r>
              <a:rPr lang="en-US" baseline="0" dirty="0" err="1" smtClean="0"/>
              <a:t>NativeScript</a:t>
            </a:r>
            <a:r>
              <a:rPr lang="en-US" baseline="0" dirty="0" smtClean="0"/>
              <a:t>, Ionic, React Native or whatever. Building a native app is going to be harder than building an app for the web—there’s no point sugar coating that.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there are some compelling reasons to go down the native road, even with all the advances the web has made, and even with technologies like Progressive Web apps now being around. To keep things brief I’m going to give you 3.</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16</a:t>
            </a:fld>
            <a:endParaRPr lang="en-US"/>
          </a:p>
        </p:txBody>
      </p:sp>
    </p:spTree>
    <p:extLst>
      <p:ext uri="{BB962C8B-B14F-4D97-AF65-F5344CB8AC3E}">
        <p14:creationId xmlns:p14="http://schemas.microsoft.com/office/powerpoint/2010/main" val="1152903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then I’m going to refer back to these reasons when I start demoing {N} in a minute.</a:t>
            </a:r>
          </a:p>
        </p:txBody>
      </p:sp>
      <p:sp>
        <p:nvSpPr>
          <p:cNvPr id="4" name="Slide Number Placeholder 3"/>
          <p:cNvSpPr>
            <a:spLocks noGrp="1"/>
          </p:cNvSpPr>
          <p:nvPr>
            <p:ph type="sldNum" sz="quarter" idx="10"/>
          </p:nvPr>
        </p:nvSpPr>
        <p:spPr/>
        <p:txBody>
          <a:bodyPr/>
          <a:lstStyle/>
          <a:p>
            <a:fld id="{894589FC-1846-0249-85C6-65894CFD5F09}" type="slidenum">
              <a:rPr lang="en-US" smtClean="0"/>
              <a:t>17</a:t>
            </a:fld>
            <a:endParaRPr lang="en-US"/>
          </a:p>
        </p:txBody>
      </p:sp>
    </p:spTree>
    <p:extLst>
      <p:ext uri="{BB962C8B-B14F-4D97-AF65-F5344CB8AC3E}">
        <p14:creationId xmlns:p14="http://schemas.microsoft.com/office/powerpoint/2010/main" val="1678677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reason is performance, which is sort of the canonical justification for native app development.</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18</a:t>
            </a:fld>
            <a:endParaRPr lang="en-US"/>
          </a:p>
        </p:txBody>
      </p:sp>
    </p:spTree>
    <p:extLst>
      <p:ext uri="{BB962C8B-B14F-4D97-AF65-F5344CB8AC3E}">
        <p14:creationId xmlns:p14="http://schemas.microsoft.com/office/powerpoint/2010/main" val="1629458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same reason that learning</a:t>
            </a:r>
            <a:r>
              <a:rPr lang="en-US" baseline="0" dirty="0" smtClean="0"/>
              <a:t> new programming languages can help expand your horizons as a software developer, learning to develop for new platforms can really give you a new perspective on how you approach your day-to-day problems, even if you primarily work on web apps.</a:t>
            </a:r>
          </a:p>
          <a:p>
            <a:endParaRPr lang="en-US" baseline="0" dirty="0" smtClean="0"/>
          </a:p>
          <a:p>
            <a:r>
              <a:rPr lang="en-US" baseline="0" dirty="0" smtClean="0"/>
              <a:t>So even if you can’t convince your company to take the plunge into native app development, I’d highly encourage you to play around even if you’re just working on a side project or a fun little app you want to build for your family or friends—and this applies by the way, regardless of whether you use {N}, React Native, or whatever.</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24</a:t>
            </a:fld>
            <a:endParaRPr lang="en-US"/>
          </a:p>
        </p:txBody>
      </p:sp>
    </p:spTree>
    <p:extLst>
      <p:ext uri="{BB962C8B-B14F-4D97-AF65-F5344CB8AC3E}">
        <p14:creationId xmlns:p14="http://schemas.microsoft.com/office/powerpoint/2010/main" val="1994408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could give a long</a:t>
            </a:r>
            <a:r>
              <a:rPr lang="en-US" baseline="0" dirty="0" smtClean="0"/>
              <a:t> complex answer to this, but the short reason is</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25</a:t>
            </a:fld>
            <a:endParaRPr lang="en-US"/>
          </a:p>
        </p:txBody>
      </p:sp>
    </p:spTree>
    <p:extLst>
      <p:ext uri="{BB962C8B-B14F-4D97-AF65-F5344CB8AC3E}">
        <p14:creationId xmlns:p14="http://schemas.microsoft.com/office/powerpoint/2010/main" val="1017113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 and the ease</a:t>
            </a:r>
            <a:r>
              <a:rPr lang="en-US" baseline="0" dirty="0" smtClean="0"/>
              <a:t> of using native APIs, aka the exact reasons that are compelling reasons to build a native apps in the first place.</a:t>
            </a:r>
          </a:p>
        </p:txBody>
      </p:sp>
      <p:sp>
        <p:nvSpPr>
          <p:cNvPr id="4" name="Slide Number Placeholder 3"/>
          <p:cNvSpPr>
            <a:spLocks noGrp="1"/>
          </p:cNvSpPr>
          <p:nvPr>
            <p:ph type="sldNum" sz="quarter" idx="10"/>
          </p:nvPr>
        </p:nvSpPr>
        <p:spPr/>
        <p:txBody>
          <a:bodyPr/>
          <a:lstStyle/>
          <a:p>
            <a:fld id="{894589FC-1846-0249-85C6-65894CFD5F09}" type="slidenum">
              <a:rPr lang="en-US" smtClean="0"/>
              <a:t>26</a:t>
            </a:fld>
            <a:endParaRPr lang="en-US"/>
          </a:p>
        </p:txBody>
      </p:sp>
    </p:spTree>
    <p:extLst>
      <p:ext uri="{BB962C8B-B14F-4D97-AF65-F5344CB8AC3E}">
        <p14:creationId xmlns:p14="http://schemas.microsoft.com/office/powerpoint/2010/main" val="169311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TJ.</a:t>
            </a:r>
            <a:r>
              <a:rPr lang="en-US" baseline="0" dirty="0" smtClean="0"/>
              <a:t> I’ve never happy to be here at Fluent. Happy to be in San Jose also as I had never been.</a:t>
            </a:r>
          </a:p>
          <a:p>
            <a:endParaRPr lang="en-US" baseline="0" dirty="0" smtClean="0"/>
          </a:p>
          <a:p>
            <a:r>
              <a:rPr lang="en-US" baseline="0" dirty="0" smtClean="0"/>
              <a:t>It’s kind of funny because the one fact I knew about San Jose is that the </a:t>
            </a:r>
          </a:p>
        </p:txBody>
      </p:sp>
      <p:sp>
        <p:nvSpPr>
          <p:cNvPr id="4" name="Slide Number Placeholder 3"/>
          <p:cNvSpPr>
            <a:spLocks noGrp="1"/>
          </p:cNvSpPr>
          <p:nvPr>
            <p:ph type="sldNum" sz="quarter" idx="10"/>
          </p:nvPr>
        </p:nvSpPr>
        <p:spPr/>
        <p:txBody>
          <a:bodyPr/>
          <a:lstStyle/>
          <a:p>
            <a:fld id="{894589FC-1846-0249-85C6-65894CFD5F09}" type="slidenum">
              <a:rPr lang="en-US" smtClean="0"/>
              <a:t>2</a:t>
            </a:fld>
            <a:endParaRPr lang="en-US"/>
          </a:p>
        </p:txBody>
      </p:sp>
    </p:spTree>
    <p:extLst>
      <p:ext uri="{BB962C8B-B14F-4D97-AF65-F5344CB8AC3E}">
        <p14:creationId xmlns:p14="http://schemas.microsoft.com/office/powerpoint/2010/main" val="1025265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And instead of talking how {N} enables you to do these things in the abstract, I’m going to switch over now and off </a:t>
            </a:r>
            <a:r>
              <a:rPr lang="en-US" baseline="0" dirty="0" err="1" smtClean="0"/>
              <a:t>NativeScript</a:t>
            </a:r>
            <a:r>
              <a:rPr lang="en-US" baseline="0" dirty="0" smtClean="0"/>
              <a:t> in action.</a:t>
            </a:r>
          </a:p>
        </p:txBody>
      </p:sp>
      <p:sp>
        <p:nvSpPr>
          <p:cNvPr id="4" name="Slide Number Placeholder 3"/>
          <p:cNvSpPr>
            <a:spLocks noGrp="1"/>
          </p:cNvSpPr>
          <p:nvPr>
            <p:ph type="sldNum" sz="quarter" idx="10"/>
          </p:nvPr>
        </p:nvSpPr>
        <p:spPr/>
        <p:txBody>
          <a:bodyPr/>
          <a:lstStyle/>
          <a:p>
            <a:fld id="{894589FC-1846-0249-85C6-65894CFD5F09}" type="slidenum">
              <a:rPr lang="en-US" smtClean="0"/>
              <a:t>27</a:t>
            </a:fld>
            <a:endParaRPr lang="en-US"/>
          </a:p>
        </p:txBody>
      </p:sp>
    </p:spTree>
    <p:extLst>
      <p:ext uri="{BB962C8B-B14F-4D97-AF65-F5344CB8AC3E}">
        <p14:creationId xmlns:p14="http://schemas.microsoft.com/office/powerpoint/2010/main" val="2031878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give you two quick</a:t>
            </a:r>
            <a:r>
              <a:rPr lang="en-US" baseline="0" dirty="0" smtClean="0"/>
              <a:t> notes before I get started.</a:t>
            </a:r>
            <a:endParaRPr lang="en-US" dirty="0" smtClean="0"/>
          </a:p>
        </p:txBody>
      </p:sp>
      <p:sp>
        <p:nvSpPr>
          <p:cNvPr id="4" name="Slide Number Placeholder 3"/>
          <p:cNvSpPr>
            <a:spLocks noGrp="1"/>
          </p:cNvSpPr>
          <p:nvPr>
            <p:ph type="sldNum" sz="quarter" idx="10"/>
          </p:nvPr>
        </p:nvSpPr>
        <p:spPr/>
        <p:txBody>
          <a:bodyPr/>
          <a:lstStyle/>
          <a:p>
            <a:fld id="{894589FC-1846-0249-85C6-65894CFD5F09}" type="slidenum">
              <a:rPr lang="en-US" smtClean="0"/>
              <a:t>28</a:t>
            </a:fld>
            <a:endParaRPr lang="en-US"/>
          </a:p>
        </p:txBody>
      </p:sp>
    </p:spTree>
    <p:extLst>
      <p:ext uri="{BB962C8B-B14F-4D97-AF65-F5344CB8AC3E}">
        <p14:creationId xmlns:p14="http://schemas.microsoft.com/office/powerpoint/2010/main" val="919522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29</a:t>
            </a:fld>
            <a:endParaRPr lang="en-US"/>
          </a:p>
        </p:txBody>
      </p:sp>
    </p:spTree>
    <p:extLst>
      <p:ext uri="{BB962C8B-B14F-4D97-AF65-F5344CB8AC3E}">
        <p14:creationId xmlns:p14="http://schemas.microsoft.com/office/powerpoint/2010/main" val="389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My second note is that I’m a 32-year-old</a:t>
            </a:r>
            <a:r>
              <a:rPr lang="en-US" baseline="0" dirty="0" smtClean="0"/>
              <a:t> adult that’s an enormous Pokémon fan.</a:t>
            </a:r>
            <a:endParaRPr lang="en-US" dirty="0" smtClean="0"/>
          </a:p>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30</a:t>
            </a:fld>
            <a:endParaRPr lang="en-US"/>
          </a:p>
        </p:txBody>
      </p:sp>
    </p:spTree>
    <p:extLst>
      <p:ext uri="{BB962C8B-B14F-4D97-AF65-F5344CB8AC3E}">
        <p14:creationId xmlns:p14="http://schemas.microsoft.com/office/powerpoint/2010/main" val="123393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t>
            </a:r>
            <a:r>
              <a:rPr lang="en-US" baseline="0" dirty="0" smtClean="0"/>
              <a:t> a level 37 </a:t>
            </a:r>
            <a:r>
              <a:rPr lang="en-US" baseline="0" dirty="0" err="1" smtClean="0"/>
              <a:t>Pokemon</a:t>
            </a:r>
            <a:r>
              <a:rPr lang="en-US" baseline="0" dirty="0" smtClean="0"/>
              <a:t> GO player, which, for those of you that don’t play Pokémon GO, it basically means that I make very questionable use of my free time.</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32</a:t>
            </a:fld>
            <a:endParaRPr lang="en-US"/>
          </a:p>
        </p:txBody>
      </p:sp>
    </p:spTree>
    <p:extLst>
      <p:ext uri="{BB962C8B-B14F-4D97-AF65-F5344CB8AC3E}">
        <p14:creationId xmlns:p14="http://schemas.microsoft.com/office/powerpoint/2010/main" val="214670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33</a:t>
            </a:fld>
            <a:endParaRPr lang="en-US"/>
          </a:p>
        </p:txBody>
      </p:sp>
    </p:spTree>
    <p:extLst>
      <p:ext uri="{BB962C8B-B14F-4D97-AF65-F5344CB8AC3E}">
        <p14:creationId xmlns:p14="http://schemas.microsoft.com/office/powerpoint/2010/main" val="69619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36</a:t>
            </a:fld>
            <a:endParaRPr lang="en-US"/>
          </a:p>
        </p:txBody>
      </p:sp>
    </p:spTree>
    <p:extLst>
      <p:ext uri="{BB962C8B-B14F-4D97-AF65-F5344CB8AC3E}">
        <p14:creationId xmlns:p14="http://schemas.microsoft.com/office/powerpoint/2010/main" val="170097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 to keep up on the latest and greatest in the </a:t>
            </a:r>
            <a:r>
              <a:rPr lang="en-US" dirty="0" err="1" smtClean="0"/>
              <a:t>NativeScript</a:t>
            </a:r>
            <a:r>
              <a:rPr lang="en-US" baseline="0" dirty="0" smtClean="0"/>
              <a:t> world? Sign up for the </a:t>
            </a:r>
            <a:r>
              <a:rPr lang="en-US" baseline="0" dirty="0" err="1" smtClean="0"/>
              <a:t>NativeScript</a:t>
            </a:r>
            <a:r>
              <a:rPr lang="en-US" baseline="0" dirty="0" smtClean="0"/>
              <a:t> newsletter, and follow the @</a:t>
            </a:r>
            <a:r>
              <a:rPr lang="en-US" baseline="0" dirty="0" err="1" smtClean="0"/>
              <a:t>NativeScript</a:t>
            </a:r>
            <a:r>
              <a:rPr lang="en-US" baseline="0" dirty="0" smtClean="0"/>
              <a:t> handle on Twitter.</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37</a:t>
            </a:fld>
            <a:endParaRPr lang="en-US"/>
          </a:p>
        </p:txBody>
      </p:sp>
    </p:spTree>
    <p:extLst>
      <p:ext uri="{BB962C8B-B14F-4D97-AF65-F5344CB8AC3E}">
        <p14:creationId xmlns:p14="http://schemas.microsoft.com/office/powerpoint/2010/main" val="84169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interested</a:t>
            </a:r>
            <a:r>
              <a:rPr lang="en-US" baseline="0" dirty="0" smtClean="0"/>
              <a:t> in what you’ve heard today and want to try </a:t>
            </a:r>
            <a:r>
              <a:rPr lang="en-US" baseline="0" dirty="0" err="1" smtClean="0"/>
              <a:t>NativeScript</a:t>
            </a:r>
            <a:r>
              <a:rPr lang="en-US" baseline="0" dirty="0" smtClean="0"/>
              <a:t> out, head to </a:t>
            </a:r>
            <a:r>
              <a:rPr lang="en-US" baseline="0" dirty="0" err="1" smtClean="0"/>
              <a:t>nativescript.org</a:t>
            </a:r>
            <a:r>
              <a:rPr lang="en-US" baseline="0" dirty="0" smtClean="0"/>
              <a:t> and hit the big Get started button. From there go through one of the two tutorials, </a:t>
            </a:r>
            <a:r>
              <a:rPr lang="en-US" baseline="0" dirty="0" err="1" smtClean="0"/>
              <a:t>NativeScript</a:t>
            </a:r>
            <a:r>
              <a:rPr lang="en-US" baseline="0" dirty="0" smtClean="0"/>
              <a:t> with JavaScript, or </a:t>
            </a:r>
            <a:r>
              <a:rPr lang="en-US" baseline="0" dirty="0" err="1" smtClean="0"/>
              <a:t>NativeScript</a:t>
            </a:r>
            <a:r>
              <a:rPr lang="en-US" baseline="0" dirty="0" smtClean="0"/>
              <a:t> with </a:t>
            </a:r>
            <a:r>
              <a:rPr lang="en-US" baseline="0" dirty="0" err="1" smtClean="0"/>
              <a:t>TypeScript</a:t>
            </a:r>
            <a:r>
              <a:rPr lang="en-US" baseline="0" dirty="0" smtClean="0"/>
              <a:t> and Angular.</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38</a:t>
            </a:fld>
            <a:endParaRPr lang="en-US"/>
          </a:p>
        </p:txBody>
      </p:sp>
    </p:spTree>
    <p:extLst>
      <p:ext uri="{BB962C8B-B14F-4D97-AF65-F5344CB8AC3E}">
        <p14:creationId xmlns:p14="http://schemas.microsoft.com/office/powerpoint/2010/main" val="612795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booth</a:t>
            </a:r>
            <a:r>
              <a:rPr lang="en-US" baseline="0" dirty="0" smtClean="0"/>
              <a:t> (Progress)</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40</a:t>
            </a:fld>
            <a:endParaRPr lang="en-US"/>
          </a:p>
        </p:txBody>
      </p:sp>
    </p:spTree>
    <p:extLst>
      <p:ext uri="{BB962C8B-B14F-4D97-AF65-F5344CB8AC3E}">
        <p14:creationId xmlns:p14="http://schemas.microsoft.com/office/powerpoint/2010/main" val="950571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San Jose Sharks play here.</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3</a:t>
            </a:fld>
            <a:endParaRPr lang="en-US"/>
          </a:p>
        </p:txBody>
      </p:sp>
    </p:spTree>
    <p:extLst>
      <p:ext uri="{BB962C8B-B14F-4D97-AF65-F5344CB8AC3E}">
        <p14:creationId xmlns:p14="http://schemas.microsoft.com/office/powerpoint/2010/main" val="907458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4</a:t>
            </a:fld>
            <a:endParaRPr lang="en-US"/>
          </a:p>
        </p:txBody>
      </p:sp>
    </p:spTree>
    <p:extLst>
      <p:ext uri="{BB962C8B-B14F-4D97-AF65-F5344CB8AC3E}">
        <p14:creationId xmlns:p14="http://schemas.microsoft.com/office/powerpoint/2010/main" val="1688158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this because I’m</a:t>
            </a:r>
            <a:r>
              <a:rPr lang="en-US" baseline="0" dirty="0" smtClean="0"/>
              <a:t> from the great state of Michigan, where we know a thing or two about hockey.</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5</a:t>
            </a:fld>
            <a:endParaRPr lang="en-US"/>
          </a:p>
        </p:txBody>
      </p:sp>
    </p:spTree>
    <p:extLst>
      <p:ext uri="{BB962C8B-B14F-4D97-AF65-F5344CB8AC3E}">
        <p14:creationId xmlns:p14="http://schemas.microsoft.com/office/powerpoint/2010/main" val="148257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hard to take, not only because the Red Wings lost in a gut wrenching way, but</a:t>
            </a:r>
            <a:r>
              <a:rPr lang="en-US" baseline="0" dirty="0" smtClean="0"/>
              <a:t> we lost to a team where the weather gets like this</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6</a:t>
            </a:fld>
            <a:endParaRPr lang="en-US"/>
          </a:p>
        </p:txBody>
      </p:sp>
    </p:spTree>
    <p:extLst>
      <p:ext uri="{BB962C8B-B14F-4D97-AF65-F5344CB8AC3E}">
        <p14:creationId xmlns:p14="http://schemas.microsoft.com/office/powerpoint/2010/main" val="1655998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you don’t get to participate</a:t>
            </a:r>
            <a:r>
              <a:rPr lang="en-US" baseline="0" dirty="0" smtClean="0"/>
              <a:t> in the wonderful sport of hockey.</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7</a:t>
            </a:fld>
            <a:endParaRPr lang="en-US"/>
          </a:p>
        </p:txBody>
      </p:sp>
    </p:spTree>
    <p:extLst>
      <p:ext uri="{BB962C8B-B14F-4D97-AF65-F5344CB8AC3E}">
        <p14:creationId xmlns:p14="http://schemas.microsoft.com/office/powerpoint/2010/main" val="2082394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wintery wonderland of Michigan, I work remotely for a company called Progress</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8</a:t>
            </a:fld>
            <a:endParaRPr lang="en-US"/>
          </a:p>
        </p:txBody>
      </p:sp>
    </p:spTree>
    <p:extLst>
      <p:ext uri="{BB962C8B-B14F-4D97-AF65-F5344CB8AC3E}">
        <p14:creationId xmlns:p14="http://schemas.microsoft.com/office/powerpoint/2010/main" val="1096789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9</a:t>
            </a:fld>
            <a:endParaRPr lang="en-US"/>
          </a:p>
        </p:txBody>
      </p:sp>
    </p:spTree>
    <p:extLst>
      <p:ext uri="{BB962C8B-B14F-4D97-AF65-F5344CB8AC3E}">
        <p14:creationId xmlns:p14="http://schemas.microsoft.com/office/powerpoint/2010/main" val="1047993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8152" y="3648076"/>
            <a:ext cx="10839448" cy="686946"/>
          </a:xfrm>
        </p:spPr>
        <p:txBody>
          <a:bodyPr anchor="ctr"/>
          <a:lstStyle>
            <a:lvl1pPr algn="l">
              <a:defRPr sz="6000" b="1" i="0" baseline="0">
                <a:latin typeface="Avenir Heavy" charset="0"/>
                <a:ea typeface="Avenir Heavy" charset="0"/>
                <a:cs typeface="Avenir Heavy" charset="0"/>
              </a:defRPr>
            </a:lvl1pPr>
          </a:lstStyle>
          <a:p>
            <a:r>
              <a:rPr lang="en-US" dirty="0" smtClean="0"/>
              <a:t>Edit Master title</a:t>
            </a:r>
            <a:endParaRPr lang="en-US" dirty="0"/>
          </a:p>
        </p:txBody>
      </p:sp>
      <p:sp>
        <p:nvSpPr>
          <p:cNvPr id="3" name="Subtitle 2"/>
          <p:cNvSpPr>
            <a:spLocks noGrp="1"/>
          </p:cNvSpPr>
          <p:nvPr>
            <p:ph type="subTitle" idx="1"/>
          </p:nvPr>
        </p:nvSpPr>
        <p:spPr>
          <a:xfrm>
            <a:off x="438152" y="4396343"/>
            <a:ext cx="10839448" cy="446528"/>
          </a:xfrm>
        </p:spPr>
        <p:txBody>
          <a:bodyPr>
            <a:normAutofit/>
          </a:bodyPr>
          <a:lstStyle>
            <a:lvl1pPr marL="0" indent="0" algn="l">
              <a:buNone/>
              <a:defRPr sz="2800" b="0" i="0" baseline="0">
                <a:solidFill>
                  <a:schemeClr val="tx1"/>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Text Placeholder 4"/>
          <p:cNvSpPr>
            <a:spLocks noGrp="1"/>
          </p:cNvSpPr>
          <p:nvPr>
            <p:ph type="body" sz="quarter" idx="13" hasCustomPrompt="1"/>
          </p:nvPr>
        </p:nvSpPr>
        <p:spPr>
          <a:xfrm>
            <a:off x="438152" y="4904192"/>
            <a:ext cx="2757488" cy="390525"/>
          </a:xfrm>
        </p:spPr>
        <p:txBody>
          <a:bodyPr>
            <a:noAutofit/>
          </a:bodyPr>
          <a:lstStyle>
            <a:lvl1pPr marL="0" indent="0">
              <a:buNone/>
              <a:defRPr sz="1600" b="0" i="0">
                <a:solidFill>
                  <a:srgbClr val="3C59FD"/>
                </a:solidFill>
                <a:latin typeface="Avenir Light" charset="0"/>
                <a:ea typeface="Avenir Light" charset="0"/>
                <a:cs typeface="Avenir Light" charset="0"/>
              </a:defRPr>
            </a:lvl1pPr>
          </a:lstStyle>
          <a:p>
            <a:pPr lvl="0"/>
            <a:r>
              <a:rPr lang="en-US" dirty="0" smtClean="0"/>
              <a:t>Date</a:t>
            </a:r>
            <a:endParaRPr lang="en-US" dirty="0"/>
          </a:p>
        </p:txBody>
      </p:sp>
      <p:pic>
        <p:nvPicPr>
          <p:cNvPr id="14" name="Picture 13"/>
          <p:cNvPicPr>
            <a:picLocks noChangeAspect="1"/>
          </p:cNvPicPr>
          <p:nvPr/>
        </p:nvPicPr>
        <p:blipFill>
          <a:blip r:embed="rId2"/>
          <a:stretch>
            <a:fillRect/>
          </a:stretch>
        </p:blipFill>
        <p:spPr>
          <a:xfrm>
            <a:off x="10392355" y="0"/>
            <a:ext cx="1799645" cy="6867069"/>
          </a:xfrm>
          <a:prstGeom prst="rect">
            <a:avLst/>
          </a:prstGeom>
        </p:spPr>
      </p:pic>
      <p:pic>
        <p:nvPicPr>
          <p:cNvPr id="17" name="Picture 16"/>
          <p:cNvPicPr>
            <a:picLocks noChangeAspect="1"/>
          </p:cNvPicPr>
          <p:nvPr/>
        </p:nvPicPr>
        <p:blipFill>
          <a:blip r:embed="rId3"/>
          <a:stretch>
            <a:fillRect/>
          </a:stretch>
        </p:blipFill>
        <p:spPr>
          <a:xfrm>
            <a:off x="438152" y="382710"/>
            <a:ext cx="1181250" cy="1181250"/>
          </a:xfrm>
          <a:prstGeom prst="rect">
            <a:avLst/>
          </a:prstGeom>
        </p:spPr>
      </p:pic>
    </p:spTree>
    <p:extLst>
      <p:ext uri="{BB962C8B-B14F-4D97-AF65-F5344CB8AC3E}">
        <p14:creationId xmlns:p14="http://schemas.microsoft.com/office/powerpoint/2010/main" val="1299690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2" y="405517"/>
            <a:ext cx="11210923" cy="920363"/>
          </a:xfrm>
        </p:spPr>
        <p:txBody>
          <a:bodyPr/>
          <a:lstStyle>
            <a:lvl1pPr>
              <a:defRPr b="1" i="0">
                <a:latin typeface="Avenir Heavy" charset="0"/>
                <a:ea typeface="Avenir Heavy" charset="0"/>
                <a:cs typeface="Avenir Heavy"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85947" y="1508760"/>
            <a:ext cx="11033237" cy="482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2189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5002" y="2898191"/>
            <a:ext cx="8444754" cy="686946"/>
          </a:xfrm>
        </p:spPr>
        <p:txBody>
          <a:bodyPr anchor="ctr"/>
          <a:lstStyle>
            <a:lvl1pPr algn="l">
              <a:defRPr sz="6000" b="1" i="0" baseline="0">
                <a:latin typeface="Avenir Heavy" charset="0"/>
                <a:ea typeface="Avenir Heavy" charset="0"/>
                <a:cs typeface="Avenir Heavy" charset="0"/>
              </a:defRPr>
            </a:lvl1pPr>
          </a:lstStyle>
          <a:p>
            <a:r>
              <a:rPr lang="en-US" dirty="0" smtClean="0"/>
              <a:t>Edit Master title</a:t>
            </a:r>
            <a:endParaRPr lang="en-US" dirty="0"/>
          </a:p>
        </p:txBody>
      </p:sp>
      <p:sp>
        <p:nvSpPr>
          <p:cNvPr id="3" name="Subtitle 2"/>
          <p:cNvSpPr>
            <a:spLocks noGrp="1"/>
          </p:cNvSpPr>
          <p:nvPr>
            <p:ph type="subTitle" idx="1"/>
          </p:nvPr>
        </p:nvSpPr>
        <p:spPr>
          <a:xfrm>
            <a:off x="355002" y="4331797"/>
            <a:ext cx="8444754" cy="446528"/>
          </a:xfrm>
        </p:spPr>
        <p:txBody>
          <a:bodyPr>
            <a:normAutofit/>
          </a:bodyPr>
          <a:lstStyle>
            <a:lvl1pPr marL="0" indent="0" algn="l">
              <a:buNone/>
              <a:defRPr sz="2800" b="0" i="0" baseline="0">
                <a:solidFill>
                  <a:schemeClr val="tx1">
                    <a:lumMod val="50000"/>
                    <a:lumOff val="50000"/>
                  </a:schemeClr>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4" name="Picture 13"/>
          <p:cNvPicPr>
            <a:picLocks noChangeAspect="1"/>
          </p:cNvPicPr>
          <p:nvPr/>
        </p:nvPicPr>
        <p:blipFill>
          <a:blip r:embed="rId2"/>
          <a:stretch>
            <a:fillRect/>
          </a:stretch>
        </p:blipFill>
        <p:spPr>
          <a:xfrm>
            <a:off x="10392355" y="0"/>
            <a:ext cx="1799645" cy="6867069"/>
          </a:xfrm>
          <a:prstGeom prst="rect">
            <a:avLst/>
          </a:prstGeom>
        </p:spPr>
      </p:pic>
      <p:pic>
        <p:nvPicPr>
          <p:cNvPr id="10" name="Picture 9"/>
          <p:cNvPicPr>
            <a:picLocks noChangeAspect="1"/>
          </p:cNvPicPr>
          <p:nvPr userDrawn="1"/>
        </p:nvPicPr>
        <p:blipFill>
          <a:blip r:embed="rId3"/>
          <a:stretch>
            <a:fillRect/>
          </a:stretch>
        </p:blipFill>
        <p:spPr>
          <a:xfrm>
            <a:off x="11112650" y="5761716"/>
            <a:ext cx="860612" cy="860612"/>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t="-1" b="-19996"/>
          <a:stretch/>
        </p:blipFill>
        <p:spPr>
          <a:xfrm>
            <a:off x="494851" y="3754194"/>
            <a:ext cx="1613648" cy="45719"/>
          </a:xfrm>
          <a:prstGeom prst="rect">
            <a:avLst/>
          </a:prstGeom>
        </p:spPr>
      </p:pic>
    </p:spTree>
    <p:extLst>
      <p:ext uri="{BB962C8B-B14F-4D97-AF65-F5344CB8AC3E}">
        <p14:creationId xmlns:p14="http://schemas.microsoft.com/office/powerpoint/2010/main" val="11700092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p:bg>
      <p:bgPr>
        <a:pattFill prst="pct90">
          <a:fgClr>
            <a:srgbClr val="6E83FF"/>
          </a:fgClr>
          <a:bgClr>
            <a:schemeClr val="bg1"/>
          </a:bgClr>
        </a:patt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0392355" y="0"/>
            <a:ext cx="1799645" cy="6867069"/>
          </a:xfrm>
          <a:prstGeom prst="rect">
            <a:avLst/>
          </a:prstGeom>
        </p:spPr>
      </p:pic>
      <p:pic>
        <p:nvPicPr>
          <p:cNvPr id="10" name="Picture 9"/>
          <p:cNvPicPr>
            <a:picLocks noChangeAspect="1"/>
          </p:cNvPicPr>
          <p:nvPr userDrawn="1"/>
        </p:nvPicPr>
        <p:blipFill>
          <a:blip r:embed="rId3"/>
          <a:stretch>
            <a:fillRect/>
          </a:stretch>
        </p:blipFill>
        <p:spPr>
          <a:xfrm>
            <a:off x="11112650" y="5761716"/>
            <a:ext cx="860612" cy="860612"/>
          </a:xfrm>
          <a:prstGeom prst="rect">
            <a:avLst/>
          </a:prstGeom>
        </p:spPr>
      </p:pic>
      <p:sp>
        <p:nvSpPr>
          <p:cNvPr id="4" name="TextBox 3"/>
          <p:cNvSpPr txBox="1"/>
          <p:nvPr userDrawn="1"/>
        </p:nvSpPr>
        <p:spPr>
          <a:xfrm>
            <a:off x="289948" y="2771814"/>
            <a:ext cx="5272598" cy="1323439"/>
          </a:xfrm>
          <a:prstGeom prst="rect">
            <a:avLst/>
          </a:prstGeom>
          <a:noFill/>
        </p:spPr>
        <p:txBody>
          <a:bodyPr wrap="none" rtlCol="0">
            <a:spAutoFit/>
          </a:bodyPr>
          <a:lstStyle/>
          <a:p>
            <a:pPr algn="ctr"/>
            <a:r>
              <a:rPr lang="en-US" sz="8000" b="1" smtClean="0">
                <a:solidFill>
                  <a:schemeClr val="bg1"/>
                </a:solidFill>
                <a:latin typeface="Avenir Roman" charset="0"/>
                <a:ea typeface="Avenir Roman" charset="0"/>
                <a:cs typeface="Avenir Roman" charset="0"/>
              </a:rPr>
              <a:t>{Hands</a:t>
            </a:r>
            <a:r>
              <a:rPr lang="en-US" sz="8000" b="1" baseline="0" smtClean="0">
                <a:solidFill>
                  <a:schemeClr val="bg1"/>
                </a:solidFill>
                <a:latin typeface="Avenir Roman" charset="0"/>
                <a:ea typeface="Avenir Roman" charset="0"/>
                <a:cs typeface="Avenir Roman" charset="0"/>
              </a:rPr>
              <a:t> on</a:t>
            </a:r>
            <a:r>
              <a:rPr lang="en-US" sz="8000" b="1" smtClean="0">
                <a:solidFill>
                  <a:schemeClr val="bg1"/>
                </a:solidFill>
                <a:latin typeface="Avenir Roman" charset="0"/>
                <a:ea typeface="Avenir Roman" charset="0"/>
                <a:cs typeface="Avenir Roman" charset="0"/>
              </a:rPr>
              <a:t>}</a:t>
            </a:r>
            <a:endParaRPr lang="en-US" sz="8000" b="1" dirty="0" smtClean="0">
              <a:solidFill>
                <a:schemeClr val="bg1"/>
              </a:solidFill>
              <a:latin typeface="Avenir Roman" charset="0"/>
              <a:ea typeface="Avenir Roman" charset="0"/>
              <a:cs typeface="Avenir Roman" charset="0"/>
            </a:endParaRPr>
          </a:p>
        </p:txBody>
      </p:sp>
    </p:spTree>
    <p:extLst>
      <p:ext uri="{BB962C8B-B14F-4D97-AF65-F5344CB8AC3E}">
        <p14:creationId xmlns:p14="http://schemas.microsoft.com/office/powerpoint/2010/main" val="17482551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w/ title">
    <p:spTree>
      <p:nvGrpSpPr>
        <p:cNvPr id="1" name=""/>
        <p:cNvGrpSpPr/>
        <p:nvPr/>
      </p:nvGrpSpPr>
      <p:grpSpPr>
        <a:xfrm>
          <a:off x="0" y="0"/>
          <a:ext cx="0" cy="0"/>
          <a:chOff x="0" y="0"/>
          <a:chExt cx="0" cy="0"/>
        </a:xfrm>
      </p:grpSpPr>
      <p:sp>
        <p:nvSpPr>
          <p:cNvPr id="26" name="Title 1"/>
          <p:cNvSpPr>
            <a:spLocks noGrp="1"/>
          </p:cNvSpPr>
          <p:nvPr>
            <p:ph type="title" hasCustomPrompt="1"/>
          </p:nvPr>
        </p:nvSpPr>
        <p:spPr>
          <a:xfrm>
            <a:off x="438152" y="422698"/>
            <a:ext cx="11338560" cy="548640"/>
          </a:xfrm>
          <a:noFill/>
        </p:spPr>
        <p:txBody>
          <a:bodyPr>
            <a:normAutofit/>
          </a:bodyPr>
          <a:lstStyle>
            <a:lvl1pPr>
              <a:defRPr sz="3200" b="1" i="0" baseline="0">
                <a:solidFill>
                  <a:schemeClr val="tx1"/>
                </a:solidFill>
                <a:latin typeface="Avenir Heavy" charset="0"/>
                <a:ea typeface="Avenir Heavy" charset="0"/>
                <a:cs typeface="Avenir Heavy" charset="0"/>
              </a:defRPr>
            </a:lvl1pPr>
          </a:lstStyle>
          <a:p>
            <a:r>
              <a:rPr lang="en-US" dirty="0" smtClean="0"/>
              <a:t>Click to edit Master title style       </a:t>
            </a:r>
            <a:endParaRPr lang="en-US" dirty="0"/>
          </a:p>
        </p:txBody>
      </p:sp>
      <p:sp>
        <p:nvSpPr>
          <p:cNvPr id="4" name="Content Placeholder 3"/>
          <p:cNvSpPr>
            <a:spLocks noGrp="1"/>
          </p:cNvSpPr>
          <p:nvPr>
            <p:ph sz="quarter" idx="13" hasCustomPrompt="1"/>
          </p:nvPr>
        </p:nvSpPr>
        <p:spPr>
          <a:xfrm>
            <a:off x="438150"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quarter" idx="14" hasCustomPrompt="1"/>
          </p:nvPr>
        </p:nvSpPr>
        <p:spPr>
          <a:xfrm>
            <a:off x="6107432"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4" name="Picture 13"/>
          <p:cNvPicPr>
            <a:picLocks noChangeAspect="1"/>
          </p:cNvPicPr>
          <p:nvPr/>
        </p:nvPicPr>
        <p:blipFill>
          <a:blip r:embed="rId3"/>
          <a:stretch>
            <a:fillRect/>
          </a:stretch>
        </p:blipFill>
        <p:spPr>
          <a:xfrm>
            <a:off x="11373893" y="1"/>
            <a:ext cx="826888" cy="6873902"/>
          </a:xfrm>
          <a:prstGeom prst="rect">
            <a:avLst/>
          </a:prstGeom>
        </p:spPr>
      </p:pic>
    </p:spTree>
    <p:extLst>
      <p:ext uri="{BB962C8B-B14F-4D97-AF65-F5344CB8AC3E}">
        <p14:creationId xmlns:p14="http://schemas.microsoft.com/office/powerpoint/2010/main" val="3992736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 title &amp; subtitl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
        <p:nvSpPr>
          <p:cNvPr id="4" name="Text Placeholder 3"/>
          <p:cNvSpPr>
            <a:spLocks noGrp="1"/>
          </p:cNvSpPr>
          <p:nvPr>
            <p:ph type="body" sz="quarter" idx="14"/>
          </p:nvPr>
        </p:nvSpPr>
        <p:spPr>
          <a:xfrm>
            <a:off x="438152" y="1344593"/>
            <a:ext cx="11180107" cy="490559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38937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Tree>
    <p:extLst>
      <p:ext uri="{BB962C8B-B14F-4D97-AF65-F5344CB8AC3E}">
        <p14:creationId xmlns:p14="http://schemas.microsoft.com/office/powerpoint/2010/main" val="13705440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
        <p:nvSpPr>
          <p:cNvPr id="4" name="Text Placeholder 3"/>
          <p:cNvSpPr>
            <a:spLocks noGrp="1"/>
          </p:cNvSpPr>
          <p:nvPr>
            <p:ph type="body" sz="quarter" idx="10" hasCustomPrompt="1"/>
          </p:nvPr>
        </p:nvSpPr>
        <p:spPr>
          <a:xfrm>
            <a:off x="438152" y="1536564"/>
            <a:ext cx="7013234" cy="4144962"/>
          </a:xfrm>
        </p:spPr>
        <p:txBody>
          <a:bodyPr>
            <a:normAutofit/>
          </a:bodyPr>
          <a:lstStyle>
            <a:lvl1pPr marL="0" indent="0">
              <a:spcBef>
                <a:spcPts val="0"/>
              </a:spcBef>
              <a:buNone/>
              <a:defRPr sz="1800" b="0" baseline="0">
                <a:latin typeface="Consolas" charset="0"/>
                <a:ea typeface="Consolas" charset="0"/>
                <a:cs typeface="Consolas" charset="0"/>
              </a:defRPr>
            </a:lvl1pPr>
            <a:lvl2pPr marL="365760" indent="0">
              <a:buNone/>
              <a:defRPr sz="1600" b="1">
                <a:latin typeface="Consolas" charset="0"/>
                <a:ea typeface="Consolas" charset="0"/>
                <a:cs typeface="Consolas" charset="0"/>
              </a:defRPr>
            </a:lvl2pPr>
            <a:lvl3pPr marL="548640" indent="0">
              <a:buNone/>
              <a:defRPr sz="1200" b="1">
                <a:latin typeface="Consolas" charset="0"/>
                <a:ea typeface="Consolas" charset="0"/>
                <a:cs typeface="Consolas" charset="0"/>
              </a:defRPr>
            </a:lvl3pPr>
            <a:lvl4pPr marL="731520" indent="0">
              <a:buNone/>
              <a:defRPr sz="1100" b="1">
                <a:latin typeface="Consolas" charset="0"/>
                <a:ea typeface="Consolas" charset="0"/>
                <a:cs typeface="Consolas" charset="0"/>
              </a:defRPr>
            </a:lvl4pPr>
            <a:lvl5pPr marL="914400" indent="0">
              <a:buNone/>
              <a:defRPr sz="1050" b="1">
                <a:latin typeface="Consolas" charset="0"/>
                <a:ea typeface="Consolas" charset="0"/>
                <a:cs typeface="Consolas" charset="0"/>
              </a:defRPr>
            </a:lvl5pPr>
          </a:lstStyle>
          <a:p>
            <a:pPr lvl="0"/>
            <a:r>
              <a:rPr lang="en-US" dirty="0" smtClean="0"/>
              <a:t>Click to edit </a:t>
            </a:r>
            <a:r>
              <a:rPr lang="en-US" smtClean="0"/>
              <a:t>code snippet</a:t>
            </a:r>
            <a:endParaRPr lang="en-US" dirty="0"/>
          </a:p>
        </p:txBody>
      </p:sp>
      <p:sp>
        <p:nvSpPr>
          <p:cNvPr id="6" name="Text Placeholder 5"/>
          <p:cNvSpPr>
            <a:spLocks noGrp="1"/>
          </p:cNvSpPr>
          <p:nvPr>
            <p:ph type="body" sz="quarter" idx="11" hasCustomPrompt="1"/>
          </p:nvPr>
        </p:nvSpPr>
        <p:spPr>
          <a:xfrm>
            <a:off x="7606999" y="1536564"/>
            <a:ext cx="3611563" cy="4144962"/>
          </a:xfrm>
          <a:solidFill>
            <a:schemeClr val="bg1">
              <a:lumMod val="95000"/>
            </a:schemeClr>
          </a:solidFill>
        </p:spPr>
        <p:txBody>
          <a:bodyPr>
            <a:normAutofit/>
          </a:bodyPr>
          <a:lstStyle>
            <a:lvl1pPr>
              <a:defRPr sz="2800"/>
            </a:lvl1pPr>
            <a:lvl2pPr>
              <a:defRPr sz="2000"/>
            </a:lvl2pPr>
            <a:lvl3pPr>
              <a:defRPr sz="1600"/>
            </a:lvl3pPr>
            <a:lvl4pPr>
              <a:defRPr sz="1400"/>
            </a:lvl4pPr>
            <a:lvl5pPr>
              <a:defRPr sz="1200"/>
            </a:lvl5pPr>
          </a:lstStyle>
          <a:p>
            <a:pPr lvl="0"/>
            <a:r>
              <a:rPr lang="en-US" dirty="0" smtClean="0"/>
              <a:t>Click to edit code description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981123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Tree>
    <p:extLst>
      <p:ext uri="{BB962C8B-B14F-4D97-AF65-F5344CB8AC3E}">
        <p14:creationId xmlns:p14="http://schemas.microsoft.com/office/powerpoint/2010/main" val="4924759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Words">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
        <p:nvSpPr>
          <p:cNvPr id="4" name="Text Placeholder 3"/>
          <p:cNvSpPr>
            <a:spLocks noGrp="1"/>
          </p:cNvSpPr>
          <p:nvPr>
            <p:ph type="body" sz="quarter" idx="10" hasCustomPrompt="1"/>
          </p:nvPr>
        </p:nvSpPr>
        <p:spPr>
          <a:xfrm>
            <a:off x="1303021" y="320040"/>
            <a:ext cx="8778240" cy="5943600"/>
          </a:xfrm>
        </p:spPr>
        <p:txBody>
          <a:bodyPr anchor="ctr">
            <a:normAutofit/>
          </a:bodyPr>
          <a:lstStyle>
            <a:lvl1pPr marL="182880" indent="0" algn="ctr">
              <a:buNone/>
              <a:defRPr sz="6600" baseline="0"/>
            </a:lvl1pPr>
            <a:lvl2pPr marL="365760" indent="0">
              <a:buNone/>
              <a:defRPr/>
            </a:lvl2pPr>
            <a:lvl3pPr marL="548640" indent="0">
              <a:buNone/>
              <a:defRPr/>
            </a:lvl3pPr>
            <a:lvl4pPr marL="731520" indent="0">
              <a:buNone/>
              <a:defRPr/>
            </a:lvl4pPr>
            <a:lvl5pPr marL="914400" indent="0">
              <a:buNone/>
              <a:defRPr/>
            </a:lvl5pPr>
          </a:lstStyle>
          <a:p>
            <a:pPr lvl="0"/>
            <a:r>
              <a:rPr lang="en-US" dirty="0" smtClean="0"/>
              <a:t>Click to make</a:t>
            </a:r>
          </a:p>
          <a:p>
            <a:pPr lvl="0"/>
            <a:r>
              <a:rPr lang="en-US" dirty="0" smtClean="0"/>
              <a:t>big statement</a:t>
            </a:r>
            <a:endParaRPr lang="en-US" dirty="0"/>
          </a:p>
        </p:txBody>
      </p:sp>
    </p:spTree>
    <p:extLst>
      <p:ext uri="{BB962C8B-B14F-4D97-AF65-F5344CB8AC3E}">
        <p14:creationId xmlns:p14="http://schemas.microsoft.com/office/powerpoint/2010/main" val="18700622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152" y="405517"/>
            <a:ext cx="11210923" cy="1285172"/>
          </a:xfrm>
          <a:prstGeom prst="rect">
            <a:avLst/>
          </a:prstGeom>
        </p:spPr>
        <p:txBody>
          <a:bodyPr vert="horz" lIns="91440" tIns="45720" rIns="91440" bIns="45720" rtlCol="0" anchor="ctr">
            <a:normAutofit/>
          </a:bodyPr>
          <a:lstStyle/>
          <a:p>
            <a:r>
              <a:rPr lang="en-US" dirty="0" smtClean="0"/>
              <a:t>CLICK TO EDIT MASTER SLIDE TITLE</a:t>
            </a:r>
            <a:endParaRPr lang="en-US" dirty="0"/>
          </a:p>
        </p:txBody>
      </p:sp>
      <p:sp>
        <p:nvSpPr>
          <p:cNvPr id="3" name="Text Placeholder 2"/>
          <p:cNvSpPr>
            <a:spLocks noGrp="1"/>
          </p:cNvSpPr>
          <p:nvPr>
            <p:ph type="body" idx="1"/>
          </p:nvPr>
        </p:nvSpPr>
        <p:spPr>
          <a:xfrm>
            <a:off x="438152" y="1794510"/>
            <a:ext cx="11210923" cy="4594860"/>
          </a:xfrm>
          <a:prstGeom prst="rect">
            <a:avLst/>
          </a:prstGeom>
        </p:spPr>
        <p:txBody>
          <a:bodyPr vert="horz" lIns="91440" tIns="45720" rIns="91440" bIns="45720" rtlCol="0">
            <a:normAutofit/>
          </a:bodyPr>
          <a:lstStyle/>
          <a:p>
            <a:pPr lvl="0"/>
            <a:r>
              <a:rPr lang="en-US" dirty="0" smtClean="0"/>
              <a:t>Click to edit master slide subtitle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1598998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9" r:id="rId6"/>
    <p:sldLayoutId id="2147483674" r:id="rId7"/>
    <p:sldLayoutId id="2147483666" r:id="rId8"/>
    <p:sldLayoutId id="2147483667" r:id="rId9"/>
    <p:sldLayoutId id="2147483664"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p:titleStyle>
    <p:bodyStyle>
      <a:lvl1pPr marL="365760" indent="-365760" algn="l" defTabSz="91440" rtl="0" eaLnBrk="1" latinLnBrk="0" hangingPunct="1">
        <a:lnSpc>
          <a:spcPct val="100000"/>
        </a:lnSpc>
        <a:spcBef>
          <a:spcPts val="1000"/>
        </a:spcBef>
        <a:buClr>
          <a:srgbClr val="3C59FD"/>
        </a:buClr>
        <a:buSzPct val="80000"/>
        <a:buFont typeface="Arial" panose="020B0604020202020204" pitchFamily="34" charset="0"/>
        <a:buChar char="•"/>
        <a:defRPr sz="3600" b="0" i="0" kern="1200" baseline="0">
          <a:solidFill>
            <a:schemeClr val="tx1"/>
          </a:solidFill>
          <a:latin typeface="Avenir Roman" charset="0"/>
          <a:ea typeface="Avenir Roman" charset="0"/>
          <a:cs typeface="Avenir Roman" charset="0"/>
        </a:defRPr>
      </a:lvl1pPr>
      <a:lvl2pPr marL="365760" indent="182880" algn="l" defTabSz="914400" rtl="0" eaLnBrk="1" latinLnBrk="0" hangingPunct="1">
        <a:lnSpc>
          <a:spcPct val="90000"/>
        </a:lnSpc>
        <a:spcBef>
          <a:spcPts val="500"/>
        </a:spcBef>
        <a:buClr>
          <a:srgbClr val="3C59FD"/>
        </a:buClr>
        <a:buSzPct val="80000"/>
        <a:buFont typeface="Arial" panose="020B0604020202020204" pitchFamily="34" charset="0"/>
        <a:buChar char="•"/>
        <a:tabLst>
          <a:tab pos="301752" algn="l"/>
        </a:tabLst>
        <a:defRPr sz="2800" b="0" i="0" kern="1200" baseline="0">
          <a:solidFill>
            <a:schemeClr val="tx1"/>
          </a:solidFill>
          <a:latin typeface="Avenir Roman" charset="0"/>
          <a:ea typeface="Avenir Roman" charset="0"/>
          <a:cs typeface="Avenir Roman" charset="0"/>
        </a:defRPr>
      </a:lvl2pPr>
      <a:lvl3pPr marL="54864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2000" b="0" i="0" kern="1200" baseline="0">
          <a:solidFill>
            <a:schemeClr val="tx1"/>
          </a:solidFill>
          <a:latin typeface="Avenir Roman" charset="0"/>
          <a:ea typeface="Avenir Roman" charset="0"/>
          <a:cs typeface="Avenir Roman" charset="0"/>
        </a:defRPr>
      </a:lvl3pPr>
      <a:lvl4pPr marL="73152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800" b="0" i="0" kern="1200" baseline="0">
          <a:solidFill>
            <a:schemeClr val="tx1"/>
          </a:solidFill>
          <a:latin typeface="Avenir Roman" charset="0"/>
          <a:ea typeface="Avenir Roman" charset="0"/>
          <a:cs typeface="Avenir Roman" charset="0"/>
        </a:defRPr>
      </a:lvl4pPr>
      <a:lvl5pPr marL="91440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600" b="0" i="0" kern="1200" baseline="0">
          <a:solidFill>
            <a:schemeClr val="tx1"/>
          </a:solidFill>
          <a:latin typeface="Avenir Roman" charset="0"/>
          <a:ea typeface="Avenir Roman" charset="0"/>
          <a:cs typeface="Avenir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gif"/><Relationship Id="rId3"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 Id="rId3" Type="http://schemas.openxmlformats.org/officeDocument/2006/relationships/hyperlink" Target="http://bit.ly/nativescript-sap"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 Id="rId3" Type="http://schemas.openxmlformats.org/officeDocument/2006/relationships/hyperlink" Target="https://www.nativescript.org/enterpris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10664" y="3027537"/>
            <a:ext cx="6121144" cy="686946"/>
          </a:xfrm>
        </p:spPr>
        <p:txBody>
          <a:bodyPr>
            <a:noAutofit/>
          </a:bodyPr>
          <a:lstStyle/>
          <a:p>
            <a:r>
              <a:rPr lang="en-US" sz="6600" b="1" dirty="0" err="1" smtClean="0">
                <a:solidFill>
                  <a:srgbClr val="3D59FE"/>
                </a:solidFill>
                <a:latin typeface="Avenir Heavy" charset="0"/>
                <a:ea typeface="Avenir Heavy" charset="0"/>
                <a:cs typeface="Avenir Heavy" charset="0"/>
              </a:rPr>
              <a:t>NativeScript</a:t>
            </a:r>
            <a:r>
              <a:rPr lang="en-US" sz="6600" b="1" dirty="0" smtClean="0">
                <a:solidFill>
                  <a:srgbClr val="3D59FE"/>
                </a:solidFill>
                <a:latin typeface="Avenir Heavy" charset="0"/>
                <a:ea typeface="Avenir Heavy" charset="0"/>
                <a:cs typeface="Avenir Heavy" charset="0"/>
              </a:rPr>
              <a:t>!</a:t>
            </a:r>
            <a:r>
              <a:rPr lang="en-US" sz="6600" dirty="0" smtClean="0">
                <a:solidFill>
                  <a:srgbClr val="3D59FE"/>
                </a:solidFill>
              </a:rPr>
              <a:t> </a:t>
            </a:r>
            <a:endParaRPr lang="en-US" sz="6600" b="1" dirty="0">
              <a:solidFill>
                <a:srgbClr val="3D59FE"/>
              </a:solidFill>
              <a:latin typeface="Avenir Heavy" charset="0"/>
              <a:ea typeface="Avenir Heavy" charset="0"/>
              <a:cs typeface="Avenir Heavy"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798" y="5816600"/>
            <a:ext cx="2698501" cy="906095"/>
          </a:xfrm>
          <a:prstGeom prst="rect">
            <a:avLst/>
          </a:prstGeom>
        </p:spPr>
      </p:pic>
    </p:spTree>
    <p:extLst>
      <p:ext uri="{BB962C8B-B14F-4D97-AF65-F5344CB8AC3E}">
        <p14:creationId xmlns:p14="http://schemas.microsoft.com/office/powerpoint/2010/main" val="10547585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656" y="0"/>
            <a:ext cx="9536545" cy="6858000"/>
          </a:xfrm>
          <a:prstGeom prst="rect">
            <a:avLst/>
          </a:prstGeom>
        </p:spPr>
      </p:pic>
    </p:spTree>
    <p:extLst>
      <p:ext uri="{BB962C8B-B14F-4D97-AF65-F5344CB8AC3E}">
        <p14:creationId xmlns:p14="http://schemas.microsoft.com/office/powerpoint/2010/main" val="32622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1424941"/>
            <a:ext cx="10801466" cy="4512563"/>
          </a:xfrm>
          <a:prstGeom prst="rect">
            <a:avLst/>
          </a:prstGeom>
        </p:spPr>
      </p:pic>
      <p:sp>
        <p:nvSpPr>
          <p:cNvPr id="3" name="Title 1"/>
          <p:cNvSpPr txBox="1">
            <a:spLocks/>
          </p:cNvSpPr>
          <p:nvPr/>
        </p:nvSpPr>
        <p:spPr>
          <a:xfrm>
            <a:off x="438152" y="405517"/>
            <a:ext cx="11210923" cy="920363"/>
          </a:xfrm>
          <a:prstGeom prst="rect">
            <a:avLst/>
          </a:prstGeom>
        </p:spPr>
        <p:txBody>
          <a:bodyPr/>
          <a:lst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a:lstStyle>
          <a:p>
            <a:pPr algn="ctr"/>
            <a:r>
              <a:rPr lang="en-US" sz="5400" dirty="0"/>
              <a:t>📈 😍</a:t>
            </a:r>
          </a:p>
        </p:txBody>
      </p:sp>
    </p:spTree>
    <p:extLst>
      <p:ext uri="{BB962C8B-B14F-4D97-AF65-F5344CB8AC3E}">
        <p14:creationId xmlns:p14="http://schemas.microsoft.com/office/powerpoint/2010/main" val="1315023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6814" y="449249"/>
            <a:ext cx="11965718" cy="5943600"/>
          </a:xfrm>
        </p:spPr>
        <p:txBody>
          <a:bodyPr>
            <a:normAutofit/>
          </a:bodyPr>
          <a:lstStyle/>
          <a:p>
            <a:r>
              <a:rPr lang="en-US" sz="5400" b="1" smtClean="0">
                <a:solidFill>
                  <a:srgbClr val="3D59FE"/>
                </a:solidFill>
              </a:rPr>
              <a:t>NativeScript</a:t>
            </a:r>
            <a:r>
              <a:rPr lang="en-US" sz="5400" smtClean="0">
                <a:solidFill>
                  <a:srgbClr val="3D59FE"/>
                </a:solidFill>
              </a:rPr>
              <a:t> </a:t>
            </a:r>
            <a:r>
              <a:rPr lang="en-US" sz="5400" smtClean="0"/>
              <a:t>is an open-source framework for building truly native mobile apps.</a:t>
            </a:r>
            <a:endParaRPr lang="en-US" sz="5400" dirty="0"/>
          </a:p>
        </p:txBody>
      </p:sp>
    </p:spTree>
    <p:extLst>
      <p:ext uri="{BB962C8B-B14F-4D97-AF65-F5344CB8AC3E}">
        <p14:creationId xmlns:p14="http://schemas.microsoft.com/office/powerpoint/2010/main" val="19602072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4"/>
          </p:nvPr>
        </p:nvSpPr>
        <p:spPr>
          <a:xfrm>
            <a:off x="438153" y="1710353"/>
            <a:ext cx="3048760" cy="1898479"/>
          </a:xfrm>
        </p:spPr>
        <p:txBody>
          <a:bodyPr>
            <a:normAutofit/>
          </a:bodyPr>
          <a:lstStyle/>
          <a:p>
            <a:r>
              <a:rPr lang="en-US" b="1" dirty="0" smtClean="0"/>
              <a:t>Slides</a:t>
            </a:r>
          </a:p>
          <a:p>
            <a:pPr lvl="1"/>
            <a:r>
              <a:rPr lang="en-US" dirty="0" smtClean="0"/>
              <a:t>~10 minutes</a:t>
            </a:r>
          </a:p>
        </p:txBody>
      </p:sp>
      <p:sp>
        <p:nvSpPr>
          <p:cNvPr id="5" name="Text Placeholder 2"/>
          <p:cNvSpPr txBox="1">
            <a:spLocks/>
          </p:cNvSpPr>
          <p:nvPr/>
        </p:nvSpPr>
        <p:spPr>
          <a:xfrm>
            <a:off x="4474464" y="1710353"/>
            <a:ext cx="3048760" cy="1898479"/>
          </a:xfrm>
          <a:prstGeom prst="rect">
            <a:avLst/>
          </a:prstGeom>
        </p:spPr>
        <p:txBody>
          <a:bodyPr vert="horz" lIns="91440" tIns="45720" rIns="91440" bIns="45720" rtlCol="0">
            <a:normAutofit/>
          </a:bodyPr>
          <a:lstStyle>
            <a:lvl1pPr marL="365760" indent="-365760" algn="l" defTabSz="91440" rtl="0" eaLnBrk="1" latinLnBrk="0" hangingPunct="1">
              <a:lnSpc>
                <a:spcPct val="100000"/>
              </a:lnSpc>
              <a:spcBef>
                <a:spcPts val="1000"/>
              </a:spcBef>
              <a:buClr>
                <a:srgbClr val="3C59FD"/>
              </a:buClr>
              <a:buSzPct val="80000"/>
              <a:buFont typeface="Arial" panose="020B0604020202020204" pitchFamily="34" charset="0"/>
              <a:buChar char="•"/>
              <a:defRPr sz="3600" b="0" i="0" kern="1200" baseline="0">
                <a:solidFill>
                  <a:schemeClr val="tx1"/>
                </a:solidFill>
                <a:latin typeface="Avenir Roman" charset="0"/>
                <a:ea typeface="Avenir Roman" charset="0"/>
                <a:cs typeface="Avenir Roman" charset="0"/>
              </a:defRPr>
            </a:lvl1pPr>
            <a:lvl2pPr marL="365760" indent="182880" algn="l" defTabSz="914400" rtl="0" eaLnBrk="1" latinLnBrk="0" hangingPunct="1">
              <a:lnSpc>
                <a:spcPct val="90000"/>
              </a:lnSpc>
              <a:spcBef>
                <a:spcPts val="500"/>
              </a:spcBef>
              <a:buClr>
                <a:srgbClr val="3C59FD"/>
              </a:buClr>
              <a:buSzPct val="80000"/>
              <a:buFont typeface="Arial" panose="020B0604020202020204" pitchFamily="34" charset="0"/>
              <a:buChar char="•"/>
              <a:tabLst>
                <a:tab pos="301752" algn="l"/>
              </a:tabLst>
              <a:defRPr sz="2800" b="0" i="0" kern="1200" baseline="0">
                <a:solidFill>
                  <a:schemeClr val="tx1"/>
                </a:solidFill>
                <a:latin typeface="Avenir Roman" charset="0"/>
                <a:ea typeface="Avenir Roman" charset="0"/>
                <a:cs typeface="Avenir Roman" charset="0"/>
              </a:defRPr>
            </a:lvl2pPr>
            <a:lvl3pPr marL="54864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2000" b="0" i="0" kern="1200" baseline="0">
                <a:solidFill>
                  <a:schemeClr val="tx1"/>
                </a:solidFill>
                <a:latin typeface="Avenir Roman" charset="0"/>
                <a:ea typeface="Avenir Roman" charset="0"/>
                <a:cs typeface="Avenir Roman" charset="0"/>
              </a:defRPr>
            </a:lvl3pPr>
            <a:lvl4pPr marL="73152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800" b="0" i="0" kern="1200" baseline="0">
                <a:solidFill>
                  <a:schemeClr val="tx1"/>
                </a:solidFill>
                <a:latin typeface="Avenir Roman" charset="0"/>
                <a:ea typeface="Avenir Roman" charset="0"/>
                <a:cs typeface="Avenir Roman" charset="0"/>
              </a:defRPr>
            </a:lvl4pPr>
            <a:lvl5pPr marL="91440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600" b="0" i="0" kern="1200" baseline="0">
                <a:solidFill>
                  <a:schemeClr val="tx1"/>
                </a:solidFill>
                <a:latin typeface="Avenir Roman" charset="0"/>
                <a:ea typeface="Avenir Roman" charset="0"/>
                <a:cs typeface="Avenir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Demos</a:t>
            </a:r>
          </a:p>
          <a:p>
            <a:pPr lvl="1"/>
            <a:r>
              <a:rPr lang="en-US" dirty="0" smtClean="0"/>
              <a:t>~30 minutes</a:t>
            </a:r>
          </a:p>
        </p:txBody>
      </p:sp>
      <p:sp>
        <p:nvSpPr>
          <p:cNvPr id="6" name="TextBox 5"/>
          <p:cNvSpPr txBox="1"/>
          <p:nvPr/>
        </p:nvSpPr>
        <p:spPr>
          <a:xfrm>
            <a:off x="267196" y="3084576"/>
            <a:ext cx="3390673" cy="3939540"/>
          </a:xfrm>
          <a:prstGeom prst="rect">
            <a:avLst/>
          </a:prstGeom>
          <a:noFill/>
        </p:spPr>
        <p:txBody>
          <a:bodyPr wrap="none" rtlCol="0">
            <a:spAutoFit/>
          </a:bodyPr>
          <a:lstStyle/>
          <a:p>
            <a:pPr algn="ctr"/>
            <a:r>
              <a:rPr lang="en-US" sz="25000" dirty="0">
                <a:latin typeface="Avenir Roman" charset="0"/>
                <a:ea typeface="Avenir Roman" charset="0"/>
                <a:cs typeface="Avenir Roman" charset="0"/>
              </a:rPr>
              <a:t>🔥</a:t>
            </a:r>
            <a:endParaRPr lang="en-US" sz="25000" dirty="0" smtClean="0">
              <a:latin typeface="Avenir Roman" charset="0"/>
              <a:ea typeface="Avenir Roman" charset="0"/>
              <a:cs typeface="Avenir Roman" charset="0"/>
            </a:endParaRPr>
          </a:p>
        </p:txBody>
      </p:sp>
      <p:sp>
        <p:nvSpPr>
          <p:cNvPr id="7" name="TextBox 6"/>
          <p:cNvSpPr txBox="1"/>
          <p:nvPr/>
        </p:nvSpPr>
        <p:spPr>
          <a:xfrm>
            <a:off x="4303507" y="3084576"/>
            <a:ext cx="3390673" cy="3939540"/>
          </a:xfrm>
          <a:prstGeom prst="rect">
            <a:avLst/>
          </a:prstGeom>
          <a:noFill/>
        </p:spPr>
        <p:txBody>
          <a:bodyPr wrap="none" rtlCol="0">
            <a:spAutoFit/>
          </a:bodyPr>
          <a:lstStyle/>
          <a:p>
            <a:pPr algn="ctr"/>
            <a:r>
              <a:rPr lang="en-US" sz="25000" dirty="0">
                <a:latin typeface="Avenir Roman" charset="0"/>
                <a:ea typeface="Avenir Roman" charset="0"/>
                <a:cs typeface="Avenir Roman" charset="0"/>
              </a:rPr>
              <a:t>😎</a:t>
            </a:r>
            <a:endParaRPr lang="en-US" sz="25000" dirty="0" smtClean="0">
              <a:latin typeface="Avenir Roman" charset="0"/>
              <a:ea typeface="Avenir Roman" charset="0"/>
              <a:cs typeface="Avenir Roman" charset="0"/>
            </a:endParaRPr>
          </a:p>
        </p:txBody>
      </p:sp>
    </p:spTree>
    <p:extLst>
      <p:ext uri="{BB962C8B-B14F-4D97-AF65-F5344CB8AC3E}">
        <p14:creationId xmlns:p14="http://schemas.microsoft.com/office/powerpoint/2010/main" val="135179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Slides</a:t>
            </a:r>
            <a:endParaRPr lang="en-US" dirty="0"/>
          </a:p>
        </p:txBody>
      </p:sp>
      <p:sp>
        <p:nvSpPr>
          <p:cNvPr id="3" name="Content Placeholder 2"/>
          <p:cNvSpPr>
            <a:spLocks noGrp="1"/>
          </p:cNvSpPr>
          <p:nvPr>
            <p:ph idx="1"/>
          </p:nvPr>
        </p:nvSpPr>
        <p:spPr/>
        <p:txBody>
          <a:bodyPr/>
          <a:lstStyle/>
          <a:p>
            <a:r>
              <a:rPr lang="en-US" dirty="0" smtClean="0"/>
              <a:t>Why build a native app?</a:t>
            </a:r>
          </a:p>
          <a:p>
            <a:r>
              <a:rPr lang="en-US" dirty="0" smtClean="0"/>
              <a:t>Why use </a:t>
            </a:r>
            <a:r>
              <a:rPr lang="en-US" dirty="0" err="1" smtClean="0"/>
              <a:t>NativeScript</a:t>
            </a:r>
            <a:r>
              <a:rPr lang="en-US" dirty="0" smtClean="0"/>
              <a:t>?</a:t>
            </a:r>
            <a:endParaRPr lang="en-US" dirty="0"/>
          </a:p>
        </p:txBody>
      </p:sp>
    </p:spTree>
    <p:extLst>
      <p:ext uri="{BB962C8B-B14F-4D97-AF65-F5344CB8AC3E}">
        <p14:creationId xmlns:p14="http://schemas.microsoft.com/office/powerpoint/2010/main" val="325440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build a native app? 🤔</a:t>
            </a:r>
          </a:p>
        </p:txBody>
      </p:sp>
    </p:spTree>
    <p:extLst>
      <p:ext uri="{BB962C8B-B14F-4D97-AF65-F5344CB8AC3E}">
        <p14:creationId xmlns:p14="http://schemas.microsoft.com/office/powerpoint/2010/main" val="1171745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5184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1303021" y="320040"/>
            <a:ext cx="8778240" cy="5943600"/>
          </a:xfrm>
        </p:spPr>
        <p:txBody>
          <a:bodyPr/>
          <a:lstStyle/>
          <a:p>
            <a:r>
              <a:rPr lang="en-US" dirty="0" smtClean="0"/>
              <a:t>3 reasons</a:t>
            </a:r>
            <a:endParaRPr lang="en-US" dirty="0"/>
          </a:p>
        </p:txBody>
      </p:sp>
    </p:spTree>
    <p:extLst>
      <p:ext uri="{BB962C8B-B14F-4D97-AF65-F5344CB8AC3E}">
        <p14:creationId xmlns:p14="http://schemas.microsoft.com/office/powerpoint/2010/main" val="111645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build native apps?</a:t>
            </a:r>
            <a:endParaRPr lang="en-US" dirty="0"/>
          </a:p>
        </p:txBody>
      </p:sp>
      <p:sp>
        <p:nvSpPr>
          <p:cNvPr id="3" name="Content Placeholder 2"/>
          <p:cNvSpPr>
            <a:spLocks noGrp="1"/>
          </p:cNvSpPr>
          <p:nvPr>
            <p:ph idx="1"/>
          </p:nvPr>
        </p:nvSpPr>
        <p:spPr>
          <a:xfrm>
            <a:off x="585947" y="1508761"/>
            <a:ext cx="11033237" cy="2051304"/>
          </a:xfrm>
        </p:spPr>
        <p:txBody>
          <a:bodyPr/>
          <a:lstStyle/>
          <a:p>
            <a:r>
              <a:rPr lang="en-US" dirty="0" smtClean="0"/>
              <a:t>1) </a:t>
            </a:r>
            <a:r>
              <a:rPr lang="en-US" dirty="0"/>
              <a:t>Performance 🐎</a:t>
            </a:r>
            <a:endParaRPr lang="en-US" dirty="0" smtClean="0"/>
          </a:p>
          <a:p>
            <a:pPr lvl="1"/>
            <a:r>
              <a:rPr lang="en-US" dirty="0" smtClean="0"/>
              <a:t>Transitions</a:t>
            </a:r>
          </a:p>
          <a:p>
            <a:pPr lvl="1"/>
            <a:r>
              <a:rPr lang="en-US" dirty="0" smtClean="0"/>
              <a:t>Animations</a:t>
            </a:r>
          </a:p>
        </p:txBody>
      </p:sp>
      <p:sp>
        <p:nvSpPr>
          <p:cNvPr id="5" name="Content Placeholder 2"/>
          <p:cNvSpPr txBox="1">
            <a:spLocks/>
          </p:cNvSpPr>
          <p:nvPr/>
        </p:nvSpPr>
        <p:spPr>
          <a:xfrm>
            <a:off x="585947" y="3052834"/>
            <a:ext cx="11033237" cy="2051304"/>
          </a:xfrm>
          <a:prstGeom prst="rect">
            <a:avLst/>
          </a:prstGeom>
        </p:spPr>
        <p:txBody>
          <a:bodyPr vert="horz" lIns="91440" tIns="45720" rIns="91440" bIns="45720" rtlCol="0">
            <a:normAutofit/>
          </a:bodyPr>
          <a:lstStyle>
            <a:lvl1pPr marL="365760" indent="-365760" algn="l" defTabSz="91440" rtl="0" eaLnBrk="1" latinLnBrk="0" hangingPunct="1">
              <a:lnSpc>
                <a:spcPct val="100000"/>
              </a:lnSpc>
              <a:spcBef>
                <a:spcPts val="1000"/>
              </a:spcBef>
              <a:buClr>
                <a:srgbClr val="3C59FD"/>
              </a:buClr>
              <a:buSzPct val="80000"/>
              <a:buFont typeface="Arial" panose="020B0604020202020204" pitchFamily="34" charset="0"/>
              <a:buChar char="•"/>
              <a:defRPr sz="3600" b="0" i="0" kern="1200" baseline="0">
                <a:solidFill>
                  <a:schemeClr val="tx1"/>
                </a:solidFill>
                <a:latin typeface="Avenir Roman" charset="0"/>
                <a:ea typeface="Avenir Roman" charset="0"/>
                <a:cs typeface="Avenir Roman" charset="0"/>
              </a:defRPr>
            </a:lvl1pPr>
            <a:lvl2pPr marL="365760" indent="182880" algn="l" defTabSz="914400" rtl="0" eaLnBrk="1" latinLnBrk="0" hangingPunct="1">
              <a:lnSpc>
                <a:spcPct val="90000"/>
              </a:lnSpc>
              <a:spcBef>
                <a:spcPts val="500"/>
              </a:spcBef>
              <a:buClr>
                <a:srgbClr val="3C59FD"/>
              </a:buClr>
              <a:buSzPct val="80000"/>
              <a:buFont typeface="Arial" panose="020B0604020202020204" pitchFamily="34" charset="0"/>
              <a:buChar char="•"/>
              <a:tabLst>
                <a:tab pos="301752" algn="l"/>
              </a:tabLst>
              <a:defRPr sz="2800" b="0" i="0" kern="1200" baseline="0">
                <a:solidFill>
                  <a:schemeClr val="tx1"/>
                </a:solidFill>
                <a:latin typeface="Avenir Roman" charset="0"/>
                <a:ea typeface="Avenir Roman" charset="0"/>
                <a:cs typeface="Avenir Roman" charset="0"/>
              </a:defRPr>
            </a:lvl2pPr>
            <a:lvl3pPr marL="54864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2000" b="0" i="0" kern="1200" baseline="0">
                <a:solidFill>
                  <a:schemeClr val="tx1"/>
                </a:solidFill>
                <a:latin typeface="Avenir Roman" charset="0"/>
                <a:ea typeface="Avenir Roman" charset="0"/>
                <a:cs typeface="Avenir Roman" charset="0"/>
              </a:defRPr>
            </a:lvl3pPr>
            <a:lvl4pPr marL="73152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800" b="0" i="0" kern="1200" baseline="0">
                <a:solidFill>
                  <a:schemeClr val="tx1"/>
                </a:solidFill>
                <a:latin typeface="Avenir Roman" charset="0"/>
                <a:ea typeface="Avenir Roman" charset="0"/>
                <a:cs typeface="Avenir Roman" charset="0"/>
              </a:defRPr>
            </a:lvl4pPr>
            <a:lvl5pPr marL="91440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600" b="0" i="0" kern="1200" baseline="0">
                <a:solidFill>
                  <a:schemeClr val="tx1"/>
                </a:solidFill>
                <a:latin typeface="Avenir Roman" charset="0"/>
                <a:ea typeface="Avenir Roman" charset="0"/>
                <a:cs typeface="Avenir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smtClean="0"/>
              <a:t>Lists (scrolling, pull to refresh, endless scroll)</a:t>
            </a:r>
          </a:p>
        </p:txBody>
      </p:sp>
    </p:spTree>
    <p:extLst>
      <p:ext uri="{BB962C8B-B14F-4D97-AF65-F5344CB8AC3E}">
        <p14:creationId xmlns:p14="http://schemas.microsoft.com/office/powerpoint/2010/main" val="17615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5" grpI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544" y="187330"/>
            <a:ext cx="3606168" cy="641667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604" y="95503"/>
            <a:ext cx="3656076" cy="6505473"/>
          </a:xfrm>
          <a:prstGeom prst="rect">
            <a:avLst/>
          </a:prstGeom>
        </p:spPr>
      </p:pic>
    </p:spTree>
    <p:extLst>
      <p:ext uri="{BB962C8B-B14F-4D97-AF65-F5344CB8AC3E}">
        <p14:creationId xmlns:p14="http://schemas.microsoft.com/office/powerpoint/2010/main" val="1041013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09983" y="2783106"/>
            <a:ext cx="3866187" cy="830997"/>
          </a:xfrm>
          <a:prstGeom prst="rect">
            <a:avLst/>
          </a:prstGeom>
          <a:noFill/>
        </p:spPr>
        <p:txBody>
          <a:bodyPr wrap="none" rtlCol="0">
            <a:spAutoFit/>
          </a:bodyPr>
          <a:lstStyle/>
          <a:p>
            <a:pPr algn="ctr"/>
            <a:r>
              <a:rPr lang="en-US" sz="4800" b="1" dirty="0" smtClean="0">
                <a:latin typeface="Avenir Roman" charset="0"/>
                <a:ea typeface="Avenir Roman" charset="0"/>
                <a:cs typeface="Avenir Roman" charset="0"/>
              </a:rPr>
              <a:t>TJ </a:t>
            </a:r>
            <a:r>
              <a:rPr lang="en-US" sz="4800" b="1" dirty="0" err="1" smtClean="0">
                <a:latin typeface="Avenir Roman" charset="0"/>
                <a:ea typeface="Avenir Roman" charset="0"/>
                <a:cs typeface="Avenir Roman" charset="0"/>
              </a:rPr>
              <a:t>VanToll</a:t>
            </a:r>
            <a:r>
              <a:rPr lang="en-US" sz="4800" b="1" dirty="0">
                <a:latin typeface="Avenir Roman" charset="0"/>
                <a:ea typeface="Avenir Roman" charset="0"/>
                <a:cs typeface="Avenir Roman" charset="0"/>
              </a:rPr>
              <a:t> 🚀</a:t>
            </a:r>
            <a:endParaRPr lang="en-US" sz="4800" b="1" dirty="0" smtClean="0">
              <a:latin typeface="Avenir Roman" charset="0"/>
              <a:ea typeface="Avenir Roman" charset="0"/>
              <a:cs typeface="Avenir Roman" charset="0"/>
            </a:endParaRPr>
          </a:p>
        </p:txBody>
      </p:sp>
      <p:sp>
        <p:nvSpPr>
          <p:cNvPr id="8" name="TextBox 7"/>
          <p:cNvSpPr txBox="1"/>
          <p:nvPr/>
        </p:nvSpPr>
        <p:spPr>
          <a:xfrm>
            <a:off x="4754280" y="3490992"/>
            <a:ext cx="1977594" cy="584775"/>
          </a:xfrm>
          <a:prstGeom prst="rect">
            <a:avLst/>
          </a:prstGeom>
          <a:noFill/>
        </p:spPr>
        <p:txBody>
          <a:bodyPr wrap="none" rtlCol="0">
            <a:spAutoFit/>
          </a:bodyPr>
          <a:lstStyle/>
          <a:p>
            <a:pPr algn="ctr"/>
            <a:r>
              <a:rPr lang="en-US" sz="3200" dirty="0" smtClean="0">
                <a:solidFill>
                  <a:schemeClr val="accent6">
                    <a:lumMod val="75000"/>
                  </a:schemeClr>
                </a:solidFill>
                <a:latin typeface="Avenir Roman" charset="0"/>
                <a:ea typeface="Avenir Roman" charset="0"/>
                <a:cs typeface="Avenir Roman" charset="0"/>
              </a:rPr>
              <a:t>@</a:t>
            </a:r>
            <a:r>
              <a:rPr lang="en-US" sz="3200" dirty="0" err="1" smtClean="0">
                <a:solidFill>
                  <a:schemeClr val="accent6">
                    <a:lumMod val="75000"/>
                  </a:schemeClr>
                </a:solidFill>
                <a:latin typeface="Avenir Roman" charset="0"/>
                <a:ea typeface="Avenir Roman" charset="0"/>
                <a:cs typeface="Avenir Roman" charset="0"/>
              </a:rPr>
              <a:t>tjvantoll</a:t>
            </a:r>
            <a:endParaRPr lang="en-US" sz="3200" dirty="0" smtClean="0">
              <a:solidFill>
                <a:schemeClr val="accent6">
                  <a:lumMod val="75000"/>
                </a:schemeClr>
              </a:solidFill>
              <a:latin typeface="Avenir Roman" charset="0"/>
              <a:ea typeface="Avenir Roman" charset="0"/>
              <a:cs typeface="Avenir Roman"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220" y="5067300"/>
            <a:ext cx="2698501" cy="906095"/>
          </a:xfrm>
          <a:prstGeom prst="rect">
            <a:avLst/>
          </a:prstGeom>
        </p:spPr>
      </p:pic>
    </p:spTree>
    <p:extLst>
      <p:ext uri="{BB962C8B-B14F-4D97-AF65-F5344CB8AC3E}">
        <p14:creationId xmlns:p14="http://schemas.microsoft.com/office/powerpoint/2010/main" val="8388873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88657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2) Native APIs 📷 🗺️  </a:t>
            </a:r>
            <a:r>
              <a:rPr lang="en-US" dirty="0" smtClean="0"/>
              <a:t>  📹</a:t>
            </a:r>
            <a:endParaRPr lang="en-US" dirty="0"/>
          </a:p>
          <a:p>
            <a:pPr lvl="1"/>
            <a:r>
              <a:rPr lang="en-US" dirty="0"/>
              <a:t>Camera extensions, geolocation, native SDKs, connectivity,</a:t>
            </a:r>
          </a:p>
          <a:p>
            <a:pPr lvl="1"/>
            <a:r>
              <a:rPr lang="en-US" dirty="0"/>
              <a:t>Flashlight, accelerometer, audio, phone, SMS, fingerprint, </a:t>
            </a:r>
          </a:p>
          <a:p>
            <a:pPr lvl="1"/>
            <a:r>
              <a:rPr lang="en-US" dirty="0"/>
              <a:t>Text to speech, maps, sharing, contacts, notifications,</a:t>
            </a:r>
          </a:p>
          <a:p>
            <a:pPr lvl="1"/>
            <a:r>
              <a:rPr lang="en-US" dirty="0"/>
              <a:t>Vibrate, ads, </a:t>
            </a:r>
            <a:r>
              <a:rPr lang="en-US" dirty="0" err="1"/>
              <a:t>bluetooth</a:t>
            </a:r>
            <a:r>
              <a:rPr lang="en-US" dirty="0"/>
              <a:t>, 3d touch, permissions, video</a:t>
            </a:r>
          </a:p>
          <a:p>
            <a:endParaRPr lang="en-US" dirty="0"/>
          </a:p>
        </p:txBody>
      </p:sp>
      <p:sp>
        <p:nvSpPr>
          <p:cNvPr id="4" name="Title 1"/>
          <p:cNvSpPr>
            <a:spLocks noGrp="1"/>
          </p:cNvSpPr>
          <p:nvPr>
            <p:ph type="title"/>
          </p:nvPr>
        </p:nvSpPr>
        <p:spPr/>
        <p:txBody>
          <a:bodyPr/>
          <a:lstStyle/>
          <a:p>
            <a:r>
              <a:rPr lang="en-US" dirty="0" smtClean="0"/>
              <a:t>Why build native apps?</a:t>
            </a:r>
            <a:endParaRPr lang="en-US" dirty="0"/>
          </a:p>
        </p:txBody>
      </p:sp>
    </p:spTree>
    <p:extLst>
      <p:ext uri="{BB962C8B-B14F-4D97-AF65-F5344CB8AC3E}">
        <p14:creationId xmlns:p14="http://schemas.microsoft.com/office/powerpoint/2010/main" val="2047926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600" y="0"/>
            <a:ext cx="3857625" cy="6858000"/>
          </a:xfrm>
          <a:prstGeom prst="rect">
            <a:avLst/>
          </a:prstGeom>
        </p:spPr>
      </p:pic>
    </p:spTree>
    <p:extLst>
      <p:ext uri="{BB962C8B-B14F-4D97-AF65-F5344CB8AC3E}">
        <p14:creationId xmlns:p14="http://schemas.microsoft.com/office/powerpoint/2010/main" val="1275137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1172" cy="6858000"/>
          </a:xfrm>
          <a:prstGeom prst="rect">
            <a:avLst/>
          </a:prstGeom>
        </p:spPr>
      </p:pic>
    </p:spTree>
    <p:extLst>
      <p:ext uri="{BB962C8B-B14F-4D97-AF65-F5344CB8AC3E}">
        <p14:creationId xmlns:p14="http://schemas.microsoft.com/office/powerpoint/2010/main" val="264555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3) Learn something new</a:t>
            </a:r>
            <a:endParaRPr lang="en-US" dirty="0"/>
          </a:p>
        </p:txBody>
      </p:sp>
      <p:sp>
        <p:nvSpPr>
          <p:cNvPr id="4" name="Title 1"/>
          <p:cNvSpPr>
            <a:spLocks noGrp="1"/>
          </p:cNvSpPr>
          <p:nvPr>
            <p:ph type="title"/>
          </p:nvPr>
        </p:nvSpPr>
        <p:spPr/>
        <p:txBody>
          <a:bodyPr/>
          <a:lstStyle/>
          <a:p>
            <a:r>
              <a:rPr lang="en-US" dirty="0" smtClean="0"/>
              <a:t>Why build native apps?</a:t>
            </a:r>
            <a:endParaRPr lang="en-US" dirty="0"/>
          </a:p>
        </p:txBody>
      </p:sp>
    </p:spTree>
    <p:extLst>
      <p:ext uri="{BB962C8B-B14F-4D97-AF65-F5344CB8AC3E}">
        <p14:creationId xmlns:p14="http://schemas.microsoft.com/office/powerpoint/2010/main" val="1634446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use </a:t>
            </a:r>
            <a:r>
              <a:rPr lang="en-US" dirty="0" err="1" smtClean="0">
                <a:solidFill>
                  <a:srgbClr val="3D59FE"/>
                </a:solidFill>
              </a:rPr>
              <a:t>NativeScript</a:t>
            </a:r>
            <a:r>
              <a:rPr lang="en-US" dirty="0" smtClean="0">
                <a:solidFill>
                  <a:srgbClr val="3D59FE"/>
                </a:solidFill>
              </a:rPr>
              <a:t> </a:t>
            </a:r>
            <a:r>
              <a:rPr lang="en-US" dirty="0" smtClean="0"/>
              <a:t>to build mobile apps?</a:t>
            </a:r>
            <a:endParaRPr lang="en-US" dirty="0"/>
          </a:p>
        </p:txBody>
      </p:sp>
    </p:spTree>
    <p:extLst>
      <p:ext uri="{BB962C8B-B14F-4D97-AF65-F5344CB8AC3E}">
        <p14:creationId xmlns:p14="http://schemas.microsoft.com/office/powerpoint/2010/main" val="4503700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Performance &amp; ease of doing native-y things.</a:t>
            </a:r>
            <a:endParaRPr lang="en-US" dirty="0"/>
          </a:p>
        </p:txBody>
      </p:sp>
    </p:spTree>
    <p:extLst>
      <p:ext uri="{BB962C8B-B14F-4D97-AF65-F5344CB8AC3E}">
        <p14:creationId xmlns:p14="http://schemas.microsoft.com/office/powerpoint/2010/main" val="16504383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518" y="438297"/>
            <a:ext cx="1851991" cy="18519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845" y="139129"/>
            <a:ext cx="1533541" cy="215115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9478" y="1364292"/>
            <a:ext cx="2755900" cy="121487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405" y="2729174"/>
            <a:ext cx="2376621" cy="237662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0402" y="2290288"/>
            <a:ext cx="2556475" cy="198064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4208" y="4793587"/>
            <a:ext cx="3447222" cy="957562"/>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1549" y="3719498"/>
            <a:ext cx="1800965" cy="2148178"/>
          </a:xfrm>
          <a:prstGeom prst="rect">
            <a:avLst/>
          </a:prstGeom>
        </p:spPr>
      </p:pic>
    </p:spTree>
    <p:extLst>
      <p:ext uri="{BB962C8B-B14F-4D97-AF65-F5344CB8AC3E}">
        <p14:creationId xmlns:p14="http://schemas.microsoft.com/office/powerpoint/2010/main" val="518241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Demo</a:t>
            </a:r>
            <a:r>
              <a:rPr lang="en-US" dirty="0"/>
              <a:t>! 🔥</a:t>
            </a:r>
          </a:p>
        </p:txBody>
      </p:sp>
    </p:spTree>
    <p:extLst>
      <p:ext uri="{BB962C8B-B14F-4D97-AF65-F5344CB8AC3E}">
        <p14:creationId xmlns:p14="http://schemas.microsoft.com/office/powerpoint/2010/main" val="9952294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632" y="2788582"/>
            <a:ext cx="2376621" cy="237662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210" y="2849545"/>
            <a:ext cx="1851991" cy="185199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3332" y="1968249"/>
            <a:ext cx="3447222" cy="957562"/>
          </a:xfrm>
          <a:prstGeom prst="rect">
            <a:avLst/>
          </a:prstGeom>
        </p:spPr>
      </p:pic>
      <p:sp>
        <p:nvSpPr>
          <p:cNvPr id="2" name="TextBox 1"/>
          <p:cNvSpPr txBox="1"/>
          <p:nvPr/>
        </p:nvSpPr>
        <p:spPr>
          <a:xfrm>
            <a:off x="2366960" y="3406209"/>
            <a:ext cx="694422" cy="738664"/>
          </a:xfrm>
          <a:prstGeom prst="rect">
            <a:avLst/>
          </a:prstGeom>
          <a:noFill/>
        </p:spPr>
        <p:txBody>
          <a:bodyPr wrap="none" rtlCol="0">
            <a:spAutoFit/>
          </a:bodyPr>
          <a:lstStyle/>
          <a:p>
            <a:pPr algn="ctr"/>
            <a:r>
              <a:rPr lang="en-US" sz="4200" dirty="0" smtClean="0">
                <a:latin typeface="Avenir Roman" charset="0"/>
                <a:ea typeface="Avenir Roman" charset="0"/>
                <a:cs typeface="Avenir Roman" charset="0"/>
              </a:rPr>
              <a:t>or</a:t>
            </a:r>
          </a:p>
        </p:txBody>
      </p:sp>
      <p:sp>
        <p:nvSpPr>
          <p:cNvPr id="13" name="TextBox 12"/>
          <p:cNvSpPr txBox="1"/>
          <p:nvPr/>
        </p:nvSpPr>
        <p:spPr>
          <a:xfrm>
            <a:off x="7230177" y="3393357"/>
            <a:ext cx="694422" cy="738664"/>
          </a:xfrm>
          <a:prstGeom prst="rect">
            <a:avLst/>
          </a:prstGeom>
          <a:noFill/>
        </p:spPr>
        <p:txBody>
          <a:bodyPr wrap="none" rtlCol="0">
            <a:spAutoFit/>
          </a:bodyPr>
          <a:lstStyle/>
          <a:p>
            <a:pPr algn="ctr"/>
            <a:r>
              <a:rPr lang="en-US" sz="4200" dirty="0" smtClean="0">
                <a:latin typeface="Avenir Roman" charset="0"/>
                <a:ea typeface="Avenir Roman" charset="0"/>
                <a:cs typeface="Avenir Roman" charset="0"/>
              </a:rPr>
              <a:t>or</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2168" y="3283908"/>
            <a:ext cx="3447222" cy="957562"/>
          </a:xfrm>
          <a:prstGeom prst="rect">
            <a:avLst/>
          </a:prstGeom>
        </p:spPr>
      </p:pic>
      <p:sp>
        <p:nvSpPr>
          <p:cNvPr id="15" name="Title 1"/>
          <p:cNvSpPr txBox="1">
            <a:spLocks/>
          </p:cNvSpPr>
          <p:nvPr/>
        </p:nvSpPr>
        <p:spPr>
          <a:xfrm>
            <a:off x="438152" y="524044"/>
            <a:ext cx="11338560" cy="548640"/>
          </a:xfrm>
          <a:prstGeom prst="rect">
            <a:avLst/>
          </a:prstGeom>
        </p:spPr>
        <p:txBody>
          <a:bodyPr/>
          <a:lst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a:lstStyle>
          <a:p>
            <a:r>
              <a:rPr lang="en-US" dirty="0" smtClean="0"/>
              <a:t>Architecture </a:t>
            </a:r>
            <a:r>
              <a:rPr lang="en-US" dirty="0"/>
              <a:t>Choices 🔧</a:t>
            </a:r>
          </a:p>
        </p:txBody>
      </p:sp>
    </p:spTree>
    <p:extLst>
      <p:ext uri="{BB962C8B-B14F-4D97-AF65-F5344CB8AC3E}">
        <p14:creationId xmlns:p14="http://schemas.microsoft.com/office/powerpoint/2010/main" val="100303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948" y="1102360"/>
            <a:ext cx="7945572" cy="4469384"/>
          </a:xfrm>
          <a:prstGeom prst="rect">
            <a:avLst/>
          </a:prstGeom>
        </p:spPr>
      </p:pic>
    </p:spTree>
    <p:extLst>
      <p:ext uri="{BB962C8B-B14F-4D97-AF65-F5344CB8AC3E}">
        <p14:creationId xmlns:p14="http://schemas.microsoft.com/office/powerpoint/2010/main" val="1440518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419" y="1595096"/>
            <a:ext cx="8693426" cy="3202079"/>
          </a:xfrm>
          <a:prstGeom prst="rect">
            <a:avLst/>
          </a:prstGeom>
        </p:spPr>
      </p:pic>
    </p:spTree>
    <p:extLst>
      <p:ext uri="{BB962C8B-B14F-4D97-AF65-F5344CB8AC3E}">
        <p14:creationId xmlns:p14="http://schemas.microsoft.com/office/powerpoint/2010/main" val="2932586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900" y="0"/>
            <a:ext cx="5143500" cy="6858000"/>
          </a:xfrm>
          <a:prstGeom prst="rect">
            <a:avLst/>
          </a:prstGeom>
        </p:spPr>
      </p:pic>
      <p:cxnSp>
        <p:nvCxnSpPr>
          <p:cNvPr id="4" name="Straight Arrow Connector 3"/>
          <p:cNvCxnSpPr/>
          <p:nvPr/>
        </p:nvCxnSpPr>
        <p:spPr>
          <a:xfrm>
            <a:off x="902208" y="4901184"/>
            <a:ext cx="4779264" cy="853440"/>
          </a:xfrm>
          <a:prstGeom prst="straightConnector1">
            <a:avLst/>
          </a:prstGeom>
          <a:ln w="2063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08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600" y="0"/>
            <a:ext cx="3857625" cy="6858000"/>
          </a:xfrm>
          <a:prstGeom prst="rect">
            <a:avLst/>
          </a:prstGeom>
        </p:spPr>
      </p:pic>
    </p:spTree>
    <p:extLst>
      <p:ext uri="{BB962C8B-B14F-4D97-AF65-F5344CB8AC3E}">
        <p14:creationId xmlns:p14="http://schemas.microsoft.com/office/powerpoint/2010/main" val="753784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0"/>
            <a:ext cx="11179003" cy="6858000"/>
          </a:xfrm>
          <a:prstGeom prst="rect">
            <a:avLst/>
          </a:prstGeom>
        </p:spPr>
      </p:pic>
    </p:spTree>
    <p:extLst>
      <p:ext uri="{BB962C8B-B14F-4D97-AF65-F5344CB8AC3E}">
        <p14:creationId xmlns:p14="http://schemas.microsoft.com/office/powerpoint/2010/main" val="869213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389128"/>
            <a:ext cx="9287764" cy="2938437"/>
          </a:xfrm>
          <a:prstGeom prst="rect">
            <a:avLst/>
          </a:prstGeom>
        </p:spPr>
      </p:pic>
      <p:sp>
        <p:nvSpPr>
          <p:cNvPr id="3" name="TextBox 2"/>
          <p:cNvSpPr txBox="1"/>
          <p:nvPr/>
        </p:nvSpPr>
        <p:spPr>
          <a:xfrm>
            <a:off x="842363" y="3962400"/>
            <a:ext cx="10168437" cy="1384995"/>
          </a:xfrm>
          <a:prstGeom prst="rect">
            <a:avLst/>
          </a:prstGeom>
          <a:noFill/>
        </p:spPr>
        <p:txBody>
          <a:bodyPr wrap="square" rtlCol="0">
            <a:spAutoFit/>
          </a:bodyPr>
          <a:lstStyle/>
          <a:p>
            <a:pPr algn="ctr"/>
            <a:r>
              <a:rPr lang="en-US" sz="2800" i="1" dirty="0" smtClean="0">
                <a:latin typeface="Avenir Roman" charset="0"/>
                <a:ea typeface="Avenir Roman" charset="0"/>
                <a:cs typeface="Avenir Roman" charset="0"/>
              </a:rPr>
              <a:t>“</a:t>
            </a:r>
            <a:r>
              <a:rPr lang="en-US" sz="2800" i="1" dirty="0"/>
              <a:t>The SEAM application architecture is built on </a:t>
            </a:r>
            <a:r>
              <a:rPr lang="en-US" sz="2800" i="1" dirty="0" err="1"/>
              <a:t>NativeScript</a:t>
            </a:r>
            <a:r>
              <a:rPr lang="en-US" sz="2800" i="1" dirty="0"/>
              <a:t> using open industry standard technologies such as JavaScript, JSON and OData</a:t>
            </a:r>
            <a:r>
              <a:rPr lang="en-US" sz="2800" i="1" dirty="0" smtClean="0"/>
              <a:t>.”</a:t>
            </a:r>
            <a:endParaRPr lang="en-US" sz="2800" i="1" dirty="0" smtClean="0">
              <a:latin typeface="Avenir Roman" charset="0"/>
              <a:ea typeface="Avenir Roman" charset="0"/>
              <a:cs typeface="Avenir Roman" charset="0"/>
            </a:endParaRPr>
          </a:p>
        </p:txBody>
      </p:sp>
      <p:sp>
        <p:nvSpPr>
          <p:cNvPr id="4" name="TextBox 3"/>
          <p:cNvSpPr txBox="1"/>
          <p:nvPr/>
        </p:nvSpPr>
        <p:spPr>
          <a:xfrm>
            <a:off x="3534355" y="6132576"/>
            <a:ext cx="4784451"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hlinkClick r:id="rId3"/>
              </a:rPr>
              <a:t>http://</a:t>
            </a:r>
            <a:r>
              <a:rPr lang="en-US" sz="2800" dirty="0" smtClean="0">
                <a:latin typeface="Avenir Roman" charset="0"/>
                <a:ea typeface="Avenir Roman" charset="0"/>
                <a:cs typeface="Avenir Roman" charset="0"/>
                <a:hlinkClick r:id="rId3"/>
              </a:rPr>
              <a:t>bit.ly/nativescript-sap</a:t>
            </a:r>
            <a:r>
              <a:rPr lang="en-US" sz="2800" dirty="0" smtClean="0">
                <a:latin typeface="Avenir Roman" charset="0"/>
                <a:ea typeface="Avenir Roman" charset="0"/>
                <a:cs typeface="Avenir Roman" charset="0"/>
              </a:rPr>
              <a:t> </a:t>
            </a:r>
          </a:p>
        </p:txBody>
      </p:sp>
    </p:spTree>
    <p:extLst>
      <p:ext uri="{BB962C8B-B14F-4D97-AF65-F5344CB8AC3E}">
        <p14:creationId xmlns:p14="http://schemas.microsoft.com/office/powerpoint/2010/main" val="4820531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 y="473964"/>
            <a:ext cx="10515600" cy="5105400"/>
          </a:xfrm>
          <a:prstGeom prst="rect">
            <a:avLst/>
          </a:prstGeom>
        </p:spPr>
      </p:pic>
      <p:sp>
        <p:nvSpPr>
          <p:cNvPr id="3" name="TextBox 2"/>
          <p:cNvSpPr txBox="1"/>
          <p:nvPr/>
        </p:nvSpPr>
        <p:spPr>
          <a:xfrm>
            <a:off x="2533687" y="6059424"/>
            <a:ext cx="6636946" cy="523220"/>
          </a:xfrm>
          <a:prstGeom prst="rect">
            <a:avLst/>
          </a:prstGeom>
          <a:noFill/>
        </p:spPr>
        <p:txBody>
          <a:bodyPr wrap="none" rtlCol="0">
            <a:spAutoFit/>
          </a:bodyPr>
          <a:lstStyle/>
          <a:p>
            <a:pPr algn="ctr"/>
            <a:r>
              <a:rPr lang="en-US" sz="2800" dirty="0">
                <a:latin typeface="Avenir Roman" charset="0"/>
                <a:ea typeface="Avenir Roman" charset="0"/>
                <a:cs typeface="Avenir Roman" charset="0"/>
                <a:hlinkClick r:id="rId3"/>
              </a:rPr>
              <a:t>https://</a:t>
            </a:r>
            <a:r>
              <a:rPr lang="en-US" sz="2800" dirty="0" smtClean="0">
                <a:latin typeface="Avenir Roman" charset="0"/>
                <a:ea typeface="Avenir Roman" charset="0"/>
                <a:cs typeface="Avenir Roman" charset="0"/>
                <a:hlinkClick r:id="rId3"/>
              </a:rPr>
              <a:t>www.nativescript.org/enterprise</a:t>
            </a:r>
            <a:r>
              <a:rPr lang="en-US" sz="2800" dirty="0" smtClean="0">
                <a:latin typeface="Avenir Roman" charset="0"/>
                <a:ea typeface="Avenir Roman" charset="0"/>
                <a:cs typeface="Avenir Roman" charset="0"/>
              </a:rPr>
              <a:t> </a:t>
            </a:r>
          </a:p>
        </p:txBody>
      </p:sp>
    </p:spTree>
    <p:extLst>
      <p:ext uri="{BB962C8B-B14F-4D97-AF65-F5344CB8AC3E}">
        <p14:creationId xmlns:p14="http://schemas.microsoft.com/office/powerpoint/2010/main" val="5773182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712" y="1122172"/>
            <a:ext cx="4315968" cy="4315968"/>
          </a:xfrm>
          <a:prstGeom prst="rect">
            <a:avLst/>
          </a:prstGeom>
        </p:spPr>
      </p:pic>
    </p:spTree>
    <p:extLst>
      <p:ext uri="{BB962C8B-B14F-4D97-AF65-F5344CB8AC3E}">
        <p14:creationId xmlns:p14="http://schemas.microsoft.com/office/powerpoint/2010/main" val="12665888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a:t>
            </a:r>
            <a:r>
              <a:rPr lang="en-US" dirty="0" err="1" smtClean="0"/>
              <a:t>NativeScript</a:t>
            </a:r>
            <a:r>
              <a:rPr lang="en-US" dirty="0" smtClean="0"/>
              <a:t>!</a:t>
            </a:r>
            <a:endParaRPr lang="en-US" dirty="0"/>
          </a:p>
        </p:txBody>
      </p:sp>
      <p:sp>
        <p:nvSpPr>
          <p:cNvPr id="4" name="TextBox 3"/>
          <p:cNvSpPr txBox="1"/>
          <p:nvPr/>
        </p:nvSpPr>
        <p:spPr>
          <a:xfrm>
            <a:off x="3479539" y="3909803"/>
            <a:ext cx="4527073" cy="584775"/>
          </a:xfrm>
          <a:prstGeom prst="rect">
            <a:avLst/>
          </a:prstGeom>
          <a:noFill/>
        </p:spPr>
        <p:txBody>
          <a:bodyPr wrap="none" rtlCol="0">
            <a:spAutoFit/>
          </a:bodyPr>
          <a:lstStyle/>
          <a:p>
            <a:pPr algn="ctr"/>
            <a:r>
              <a:rPr lang="en-US" sz="3200" dirty="0" err="1" smtClean="0">
                <a:solidFill>
                  <a:schemeClr val="accent6">
                    <a:lumMod val="75000"/>
                  </a:schemeClr>
                </a:solidFill>
                <a:latin typeface="Avenir Roman" charset="0"/>
                <a:ea typeface="Avenir Roman" charset="0"/>
                <a:cs typeface="Avenir Roman" charset="0"/>
              </a:rPr>
              <a:t>twitter.com</a:t>
            </a:r>
            <a:r>
              <a:rPr lang="en-US" sz="3200" dirty="0" smtClean="0">
                <a:solidFill>
                  <a:schemeClr val="accent6">
                    <a:lumMod val="75000"/>
                  </a:schemeClr>
                </a:solidFill>
                <a:latin typeface="Avenir Roman" charset="0"/>
                <a:ea typeface="Avenir Roman" charset="0"/>
                <a:cs typeface="Avenir Roman" charset="0"/>
              </a:rPr>
              <a:t>/</a:t>
            </a:r>
            <a:r>
              <a:rPr lang="en-US" sz="3200" dirty="0" err="1" smtClean="0">
                <a:solidFill>
                  <a:schemeClr val="accent6">
                    <a:lumMod val="75000"/>
                  </a:schemeClr>
                </a:solidFill>
                <a:latin typeface="Avenir Roman" charset="0"/>
                <a:ea typeface="Avenir Roman" charset="0"/>
                <a:cs typeface="Avenir Roman" charset="0"/>
              </a:rPr>
              <a:t>nativescript</a:t>
            </a:r>
            <a:endParaRPr lang="en-US" sz="3200" dirty="0" smtClean="0">
              <a:solidFill>
                <a:schemeClr val="accent6">
                  <a:lumMod val="75000"/>
                </a:schemeClr>
              </a:solidFill>
              <a:latin typeface="Avenir Roman" charset="0"/>
              <a:ea typeface="Avenir Roman" charset="0"/>
              <a:cs typeface="Avenir Roman" charset="0"/>
            </a:endParaRPr>
          </a:p>
        </p:txBody>
      </p:sp>
      <p:sp>
        <p:nvSpPr>
          <p:cNvPr id="5" name="TextBox 4"/>
          <p:cNvSpPr txBox="1"/>
          <p:nvPr/>
        </p:nvSpPr>
        <p:spPr>
          <a:xfrm>
            <a:off x="2057514" y="2522850"/>
            <a:ext cx="7371121" cy="584775"/>
          </a:xfrm>
          <a:prstGeom prst="rect">
            <a:avLst/>
          </a:prstGeom>
          <a:noFill/>
        </p:spPr>
        <p:txBody>
          <a:bodyPr wrap="none" rtlCol="0">
            <a:spAutoFit/>
          </a:bodyPr>
          <a:lstStyle/>
          <a:p>
            <a:pPr algn="ctr"/>
            <a:r>
              <a:rPr lang="en-US" sz="3200" smtClean="0">
                <a:solidFill>
                  <a:schemeClr val="accent6">
                    <a:lumMod val="75000"/>
                  </a:schemeClr>
                </a:solidFill>
                <a:latin typeface="Avenir Roman" charset="0"/>
                <a:ea typeface="Avenir Roman" charset="0"/>
                <a:cs typeface="Avenir Roman" charset="0"/>
              </a:rPr>
              <a:t>nativescript.org</a:t>
            </a:r>
            <a:r>
              <a:rPr lang="en-US" sz="3200" dirty="0" smtClean="0">
                <a:solidFill>
                  <a:schemeClr val="accent6">
                    <a:lumMod val="75000"/>
                  </a:schemeClr>
                </a:solidFill>
                <a:latin typeface="Avenir Roman" charset="0"/>
                <a:ea typeface="Avenir Roman" charset="0"/>
                <a:cs typeface="Avenir Roman" charset="0"/>
              </a:rPr>
              <a:t>/</a:t>
            </a:r>
            <a:r>
              <a:rPr lang="en-US" sz="3200" dirty="0" err="1" smtClean="0">
                <a:solidFill>
                  <a:schemeClr val="accent6">
                    <a:lumMod val="75000"/>
                  </a:schemeClr>
                </a:solidFill>
                <a:latin typeface="Avenir Roman" charset="0"/>
                <a:ea typeface="Avenir Roman" charset="0"/>
                <a:cs typeface="Avenir Roman" charset="0"/>
              </a:rPr>
              <a:t>nativescript</a:t>
            </a:r>
            <a:r>
              <a:rPr lang="en-US" sz="3200" dirty="0" smtClean="0">
                <a:solidFill>
                  <a:schemeClr val="accent6">
                    <a:lumMod val="75000"/>
                  </a:schemeClr>
                </a:solidFill>
                <a:latin typeface="Avenir Roman" charset="0"/>
                <a:ea typeface="Avenir Roman" charset="0"/>
                <a:cs typeface="Avenir Roman" charset="0"/>
              </a:rPr>
              <a:t>-newsletter</a:t>
            </a:r>
          </a:p>
        </p:txBody>
      </p:sp>
    </p:spTree>
    <p:extLst>
      <p:ext uri="{BB962C8B-B14F-4D97-AF65-F5344CB8AC3E}">
        <p14:creationId xmlns:p14="http://schemas.microsoft.com/office/powerpoint/2010/main" val="5346079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174284"/>
            <a:ext cx="10020300" cy="7363213"/>
          </a:xfrm>
          <a:prstGeom prst="rect">
            <a:avLst/>
          </a:prstGeom>
        </p:spPr>
      </p:pic>
    </p:spTree>
    <p:extLst>
      <p:ext uri="{BB962C8B-B14F-4D97-AF65-F5344CB8AC3E}">
        <p14:creationId xmlns:p14="http://schemas.microsoft.com/office/powerpoint/2010/main" val="1590429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900" y="0"/>
            <a:ext cx="5143500" cy="6858000"/>
          </a:xfrm>
          <a:prstGeom prst="rect">
            <a:avLst/>
          </a:prstGeom>
        </p:spPr>
      </p:pic>
    </p:spTree>
    <p:extLst>
      <p:ext uri="{BB962C8B-B14F-4D97-AF65-F5344CB8AC3E}">
        <p14:creationId xmlns:p14="http://schemas.microsoft.com/office/powerpoint/2010/main" val="169933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600" y="0"/>
            <a:ext cx="3857625" cy="6858000"/>
          </a:xfrm>
          <a:prstGeom prst="rect">
            <a:avLst/>
          </a:prstGeom>
        </p:spPr>
      </p:pic>
      <p:sp>
        <p:nvSpPr>
          <p:cNvPr id="5" name="TextBox 4"/>
          <p:cNvSpPr txBox="1"/>
          <p:nvPr/>
        </p:nvSpPr>
        <p:spPr>
          <a:xfrm>
            <a:off x="1064785" y="2613392"/>
            <a:ext cx="1467068" cy="1631216"/>
          </a:xfrm>
          <a:prstGeom prst="rect">
            <a:avLst/>
          </a:prstGeom>
          <a:noFill/>
        </p:spPr>
        <p:txBody>
          <a:bodyPr wrap="none" rtlCol="0">
            <a:spAutoFit/>
          </a:bodyPr>
          <a:lstStyle/>
          <a:p>
            <a:pPr algn="ctr"/>
            <a:r>
              <a:rPr lang="en-US" sz="10000" dirty="0">
                <a:latin typeface="Avenir Roman" charset="0"/>
                <a:ea typeface="Avenir Roman" charset="0"/>
                <a:cs typeface="Avenir Roman" charset="0"/>
              </a:rPr>
              <a:t>💦</a:t>
            </a:r>
            <a:endParaRPr lang="en-US" sz="10000" dirty="0" smtClean="0">
              <a:latin typeface="Avenir Roman" charset="0"/>
              <a:ea typeface="Avenir Roman" charset="0"/>
              <a:cs typeface="Avenir Roman" charset="0"/>
            </a:endParaRPr>
          </a:p>
        </p:txBody>
      </p:sp>
      <p:sp>
        <p:nvSpPr>
          <p:cNvPr id="6" name="TextBox 5"/>
          <p:cNvSpPr txBox="1"/>
          <p:nvPr/>
        </p:nvSpPr>
        <p:spPr>
          <a:xfrm>
            <a:off x="8996588" y="2613392"/>
            <a:ext cx="1467069" cy="1631216"/>
          </a:xfrm>
          <a:prstGeom prst="rect">
            <a:avLst/>
          </a:prstGeom>
          <a:noFill/>
        </p:spPr>
        <p:txBody>
          <a:bodyPr wrap="none" rtlCol="0">
            <a:spAutoFit/>
          </a:bodyPr>
          <a:lstStyle/>
          <a:p>
            <a:pPr algn="ctr"/>
            <a:r>
              <a:rPr lang="en-US" sz="10000">
                <a:latin typeface="Avenir Roman" charset="0"/>
                <a:ea typeface="Avenir Roman" charset="0"/>
                <a:cs typeface="Avenir Roman" charset="0"/>
              </a:rPr>
              <a:t>🔥</a:t>
            </a:r>
            <a:endParaRPr lang="en-US" sz="10000" dirty="0" smtClean="0">
              <a:latin typeface="Avenir Roman" charset="0"/>
              <a:ea typeface="Avenir Roman" charset="0"/>
              <a:cs typeface="Avenir Roman" charset="0"/>
            </a:endParaRPr>
          </a:p>
        </p:txBody>
      </p:sp>
    </p:spTree>
    <p:extLst>
      <p:ext uri="{BB962C8B-B14F-4D97-AF65-F5344CB8AC3E}">
        <p14:creationId xmlns:p14="http://schemas.microsoft.com/office/powerpoint/2010/main" val="18332463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164760" y="2783106"/>
            <a:ext cx="3156633" cy="830997"/>
          </a:xfrm>
          <a:prstGeom prst="rect">
            <a:avLst/>
          </a:prstGeom>
          <a:noFill/>
        </p:spPr>
        <p:txBody>
          <a:bodyPr wrap="none" rtlCol="0">
            <a:spAutoFit/>
          </a:bodyPr>
          <a:lstStyle/>
          <a:p>
            <a:pPr algn="ctr"/>
            <a:r>
              <a:rPr lang="en-US" sz="4800" b="1" dirty="0" smtClean="0">
                <a:latin typeface="Avenir Roman" charset="0"/>
                <a:ea typeface="Avenir Roman" charset="0"/>
                <a:cs typeface="Avenir Roman" charset="0"/>
              </a:rPr>
              <a:t>Thanks</a:t>
            </a:r>
            <a:r>
              <a:rPr lang="en-US" sz="4800" b="1" dirty="0">
                <a:latin typeface="Avenir Roman" charset="0"/>
                <a:ea typeface="Avenir Roman" charset="0"/>
                <a:cs typeface="Avenir Roman" charset="0"/>
              </a:rPr>
              <a:t>! </a:t>
            </a:r>
            <a:r>
              <a:rPr lang="en-US" sz="4800" b="1" dirty="0" smtClean="0">
                <a:latin typeface="Avenir Roman" charset="0"/>
                <a:ea typeface="Avenir Roman" charset="0"/>
                <a:cs typeface="Avenir Roman" charset="0"/>
              </a:rPr>
              <a:t>😊</a:t>
            </a:r>
          </a:p>
        </p:txBody>
      </p:sp>
      <p:sp>
        <p:nvSpPr>
          <p:cNvPr id="8" name="TextBox 7"/>
          <p:cNvSpPr txBox="1"/>
          <p:nvPr/>
        </p:nvSpPr>
        <p:spPr>
          <a:xfrm>
            <a:off x="4754280" y="3490992"/>
            <a:ext cx="1977594" cy="584775"/>
          </a:xfrm>
          <a:prstGeom prst="rect">
            <a:avLst/>
          </a:prstGeom>
          <a:noFill/>
        </p:spPr>
        <p:txBody>
          <a:bodyPr wrap="none" rtlCol="0">
            <a:spAutoFit/>
          </a:bodyPr>
          <a:lstStyle/>
          <a:p>
            <a:pPr algn="ctr"/>
            <a:r>
              <a:rPr lang="en-US" sz="3200" dirty="0" smtClean="0">
                <a:solidFill>
                  <a:schemeClr val="accent6">
                    <a:lumMod val="75000"/>
                  </a:schemeClr>
                </a:solidFill>
                <a:latin typeface="Avenir Roman" charset="0"/>
                <a:ea typeface="Avenir Roman" charset="0"/>
                <a:cs typeface="Avenir Roman" charset="0"/>
              </a:rPr>
              <a:t>@</a:t>
            </a:r>
            <a:r>
              <a:rPr lang="en-US" sz="3200" dirty="0" err="1" smtClean="0">
                <a:solidFill>
                  <a:schemeClr val="accent6">
                    <a:lumMod val="75000"/>
                  </a:schemeClr>
                </a:solidFill>
                <a:latin typeface="Avenir Roman" charset="0"/>
                <a:ea typeface="Avenir Roman" charset="0"/>
                <a:cs typeface="Avenir Roman" charset="0"/>
              </a:rPr>
              <a:t>tjvantoll</a:t>
            </a:r>
            <a:endParaRPr lang="en-US" sz="3200" dirty="0" smtClean="0">
              <a:solidFill>
                <a:schemeClr val="accent6">
                  <a:lumMod val="75000"/>
                </a:schemeClr>
              </a:solidFill>
              <a:latin typeface="Avenir Roman" charset="0"/>
              <a:ea typeface="Avenir Roman" charset="0"/>
              <a:cs typeface="Avenir Roman"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220" y="5067300"/>
            <a:ext cx="2698501" cy="906095"/>
          </a:xfrm>
          <a:prstGeom prst="rect">
            <a:avLst/>
          </a:prstGeom>
        </p:spPr>
      </p:pic>
    </p:spTree>
    <p:extLst>
      <p:ext uri="{BB962C8B-B14F-4D97-AF65-F5344CB8AC3E}">
        <p14:creationId xmlns:p14="http://schemas.microsoft.com/office/powerpoint/2010/main" val="8774384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780" y="213359"/>
            <a:ext cx="5774436" cy="5904491"/>
          </a:xfrm>
          <a:prstGeom prst="rect">
            <a:avLst/>
          </a:prstGeom>
        </p:spPr>
      </p:pic>
    </p:spTree>
    <p:extLst>
      <p:ext uri="{BB962C8B-B14F-4D97-AF65-F5344CB8AC3E}">
        <p14:creationId xmlns:p14="http://schemas.microsoft.com/office/powerpoint/2010/main" val="1665994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 y="1641420"/>
            <a:ext cx="9985248" cy="3436783"/>
          </a:xfrm>
          <a:prstGeom prst="rect">
            <a:avLst/>
          </a:prstGeom>
        </p:spPr>
      </p:pic>
    </p:spTree>
    <p:extLst>
      <p:ext uri="{BB962C8B-B14F-4D97-AF65-F5344CB8AC3E}">
        <p14:creationId xmlns:p14="http://schemas.microsoft.com/office/powerpoint/2010/main" val="16786918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64" y="0"/>
            <a:ext cx="9144000" cy="6858000"/>
          </a:xfrm>
          <a:prstGeom prst="rect">
            <a:avLst/>
          </a:prstGeom>
        </p:spPr>
      </p:pic>
    </p:spTree>
    <p:extLst>
      <p:ext uri="{BB962C8B-B14F-4D97-AF65-F5344CB8AC3E}">
        <p14:creationId xmlns:p14="http://schemas.microsoft.com/office/powerpoint/2010/main" val="19246680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732" y="1397508"/>
            <a:ext cx="10252979" cy="344271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0781" y="305308"/>
            <a:ext cx="1905000" cy="1905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856457" y="132080"/>
            <a:ext cx="2056384" cy="205638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7221" y="-433832"/>
            <a:ext cx="3499104" cy="3383280"/>
          </a:xfrm>
          <a:prstGeom prst="rect">
            <a:avLst/>
          </a:prstGeom>
        </p:spPr>
      </p:pic>
    </p:spTree>
    <p:extLst>
      <p:ext uri="{BB962C8B-B14F-4D97-AF65-F5344CB8AC3E}">
        <p14:creationId xmlns:p14="http://schemas.microsoft.com/office/powerpoint/2010/main" val="7409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712" y="1122172"/>
            <a:ext cx="4315968" cy="4315968"/>
          </a:xfrm>
          <a:prstGeom prst="rect">
            <a:avLst/>
          </a:prstGeom>
        </p:spPr>
      </p:pic>
    </p:spTree>
    <p:extLst>
      <p:ext uri="{BB962C8B-B14F-4D97-AF65-F5344CB8AC3E}">
        <p14:creationId xmlns:p14="http://schemas.microsoft.com/office/powerpoint/2010/main" val="1608726549"/>
      </p:ext>
    </p:extLst>
  </p:cSld>
  <p:clrMapOvr>
    <a:masterClrMapping/>
  </p:clrMapOvr>
  <p:timing>
    <p:tnLst>
      <p:par>
        <p:cTn id="1" dur="indefinite" restart="never" nodeType="tmRoot"/>
      </p:par>
    </p:tnLst>
  </p:timing>
</p:sld>
</file>

<file path=ppt/theme/theme1.xml><?xml version="1.0" encoding="utf-8"?>
<a:theme xmlns:a="http://schemas.openxmlformats.org/drawingml/2006/main" name="NativeScript">
  <a:themeElements>
    <a:clrScheme name="Telerik 3.0 New Brand">
      <a:dk1>
        <a:srgbClr val="2A2D33"/>
      </a:dk1>
      <a:lt1>
        <a:srgbClr val="FFFFFF"/>
      </a:lt1>
      <a:dk2>
        <a:srgbClr val="384361"/>
      </a:dk2>
      <a:lt2>
        <a:srgbClr val="E1E5EA"/>
      </a:lt2>
      <a:accent1>
        <a:srgbClr val="E73039"/>
      </a:accent1>
      <a:accent2>
        <a:srgbClr val="FF8800"/>
      </a:accent2>
      <a:accent3>
        <a:srgbClr val="FFD73F"/>
      </a:accent3>
      <a:accent4>
        <a:srgbClr val="5DC62E"/>
      </a:accent4>
      <a:accent5>
        <a:srgbClr val="009B55"/>
      </a:accent5>
      <a:accent6>
        <a:srgbClr val="3CD5ED"/>
      </a:accent6>
      <a:hlink>
        <a:srgbClr val="0099CC"/>
      </a:hlink>
      <a:folHlink>
        <a:srgbClr val="9149B6"/>
      </a:folHlink>
    </a:clrScheme>
    <a:fontScheme name="Telerik Fonts">
      <a:majorFont>
        <a:latin typeface="Lato Black"/>
        <a:ea typeface=""/>
        <a:cs typeface=""/>
      </a:majorFont>
      <a:minorFont>
        <a:latin typeface="Lat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800" smtClean="0">
            <a:latin typeface="Avenir Roman" charset="0"/>
            <a:ea typeface="Avenir Roman" charset="0"/>
            <a:cs typeface="Avenir Roman" charset="0"/>
          </a:defRPr>
        </a:defPPr>
      </a:lstStyle>
    </a:txDef>
  </a:objectDefaults>
  <a:extraClrSchemeLst/>
  <a:extLst>
    <a:ext uri="{05A4C25C-085E-4340-85A3-A5531E510DB2}">
      <thm15:themeFamily xmlns:thm15="http://schemas.microsoft.com/office/thememl/2012/main" name="NativeScript" id="{1DD0F66E-17CD-554C-BB62-9F50BFE51727}" vid="{C2684EA3-23DA-714C-9258-6DFDE6413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NativeScript</Template>
  <TotalTime>9509</TotalTime>
  <Words>908</Words>
  <Application>Microsoft Macintosh PowerPoint</Application>
  <PresentationFormat>Widescreen</PresentationFormat>
  <Paragraphs>105</Paragraphs>
  <Slides>40</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Avenir Heavy</vt:lpstr>
      <vt:lpstr>Avenir Light</vt:lpstr>
      <vt:lpstr>Avenir Roman</vt:lpstr>
      <vt:lpstr>Calibri</vt:lpstr>
      <vt:lpstr>Consolas</vt:lpstr>
      <vt:lpstr>Lato</vt:lpstr>
      <vt:lpstr>Open Sans</vt:lpstr>
      <vt:lpstr>Arial</vt:lpstr>
      <vt:lpstr>NativeScript</vt:lpstr>
      <vt:lpstr>NativeScript!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Slides</vt:lpstr>
      <vt:lpstr>PowerPoint Presentation</vt:lpstr>
      <vt:lpstr>PowerPoint Presentation</vt:lpstr>
      <vt:lpstr>PowerPoint Presentation</vt:lpstr>
      <vt:lpstr>Why build native apps?</vt:lpstr>
      <vt:lpstr>PowerPoint Presentation</vt:lpstr>
      <vt:lpstr>PowerPoint Presentation</vt:lpstr>
      <vt:lpstr>Why build native apps?</vt:lpstr>
      <vt:lpstr>PowerPoint Presentation</vt:lpstr>
      <vt:lpstr>PowerPoint Presentation</vt:lpstr>
      <vt:lpstr>Why build native apps?</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Follow NativeScript!</vt:lpstr>
      <vt:lpstr>Get Started</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NativeScript Overview</dc:title>
  <dc:creator>Todd Anglin</dc:creator>
  <cp:lastModifiedBy>TJ VanToll</cp:lastModifiedBy>
  <cp:revision>225</cp:revision>
  <dcterms:created xsi:type="dcterms:W3CDTF">2016-04-07T02:45:18Z</dcterms:created>
  <dcterms:modified xsi:type="dcterms:W3CDTF">2017-06-21T17:07:36Z</dcterms:modified>
</cp:coreProperties>
</file>